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notesMasterIdLst>
    <p:notesMasterId r:id="rId59"/>
  </p:notesMasterIdLst>
  <p:sldIdLst>
    <p:sldId id="314"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FD2938-C2A2-4480-A0DB-D4CB3986EE65}" type="datetimeFigureOut">
              <a:rPr lang="tr-TR" smtClean="0"/>
              <a:t>24.04.2016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3B5D24-9CA2-44C5-826F-E15F7CB7AB59}" type="slidenum">
              <a:rPr lang="tr-TR" smtClean="0"/>
              <a:t>‹#›</a:t>
            </a:fld>
            <a:endParaRPr lang="tr-TR"/>
          </a:p>
        </p:txBody>
      </p:sp>
    </p:spTree>
    <p:extLst>
      <p:ext uri="{BB962C8B-B14F-4D97-AF65-F5344CB8AC3E}">
        <p14:creationId xmlns:p14="http://schemas.microsoft.com/office/powerpoint/2010/main" val="2857086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ayt Görüntüsü Yer Tutucusu 1"/>
          <p:cNvSpPr>
            <a:spLocks noGrp="1" noRot="1" noChangeAspect="1" noTextEdit="1"/>
          </p:cNvSpPr>
          <p:nvPr>
            <p:ph type="sldImg"/>
          </p:nvPr>
        </p:nvSpPr>
        <p:spPr>
          <a:ln/>
        </p:spPr>
      </p:sp>
      <p:sp>
        <p:nvSpPr>
          <p:cNvPr id="99331" name="Not Yer Tutucusu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ltLang="tr-TR" smtClean="0">
              <a:latin typeface="Arial" charset="0"/>
              <a:cs typeface="Arial" charset="0"/>
            </a:endParaRPr>
          </a:p>
        </p:txBody>
      </p:sp>
      <p:sp>
        <p:nvSpPr>
          <p:cNvPr id="99332" name="Slayt Numarası Yer Tutucus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AAC81BB-E44E-4882-B491-9BE57F118626}" type="slidenum">
              <a:rPr lang="tr-TR" altLang="tr-TR">
                <a:solidFill>
                  <a:srgbClr val="000000"/>
                </a:solidFill>
                <a:latin typeface="Calibri" pitchFamily="34" charset="0"/>
              </a:rPr>
              <a:pPr eaLnBrk="1" hangingPunct="1">
                <a:spcBef>
                  <a:spcPct val="0"/>
                </a:spcBef>
              </a:pPr>
              <a:t>1</a:t>
            </a:fld>
            <a:endParaRPr lang="tr-TR" altLang="tr-TR">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1"/>
      </p:bgRef>
    </p:bg>
    <p:spTree>
      <p:nvGrpSpPr>
        <p:cNvPr id="1" name=""/>
        <p:cNvGrpSpPr/>
        <p:nvPr/>
      </p:nvGrpSpPr>
      <p:grpSpPr>
        <a:xfrm>
          <a:off x="0" y="0"/>
          <a:ext cx="0" cy="0"/>
          <a:chOff x="0" y="0"/>
          <a:chExt cx="0" cy="0"/>
        </a:xfrm>
      </p:grpSpPr>
      <p:sp>
        <p:nvSpPr>
          <p:cNvPr id="8" name="Dikdörtgen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Düz Bağlayıcı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Başlık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tr-TR" smtClean="0"/>
              <a:t>Asıl başlık stili için tıklatın</a:t>
            </a:r>
            <a:endParaRPr kumimoji="0" lang="en-US"/>
          </a:p>
        </p:txBody>
      </p:sp>
      <p:sp>
        <p:nvSpPr>
          <p:cNvPr id="25" name="Alt Başlık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31" name="Veri Yer Tutucusu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40347B1-1F18-439E-A981-20603DCA2C59}" type="datetimeFigureOut">
              <a:rPr lang="tr-TR" smtClean="0"/>
              <a:t>24.04.2016</a:t>
            </a:fld>
            <a:endParaRPr lang="tr-TR"/>
          </a:p>
        </p:txBody>
      </p:sp>
      <p:sp>
        <p:nvSpPr>
          <p:cNvPr id="18" name="Altbilgi Yer Tutucusu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tr-TR"/>
          </a:p>
        </p:txBody>
      </p:sp>
      <p:sp>
        <p:nvSpPr>
          <p:cNvPr id="29" name="Slayt Numarası Yer Tutucusu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EF35F13-2077-4A04-9FCA-77F14749057D}"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040347B1-1F18-439E-A981-20603DCA2C59}" type="datetimeFigureOut">
              <a:rPr lang="tr-TR" smtClean="0"/>
              <a:t>24.04.2016</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3EF35F13-2077-4A04-9FCA-77F14749057D}"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53200" y="274955"/>
            <a:ext cx="1524000" cy="5851525"/>
          </a:xfrm>
        </p:spPr>
        <p:txBody>
          <a:bodyPr vert="eaVert" ancho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42"/>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4242816" y="6557946"/>
            <a:ext cx="2002464" cy="226902"/>
          </a:xfrm>
        </p:spPr>
        <p:txBody>
          <a:bodyPr/>
          <a:lstStyle>
            <a:extLst/>
          </a:lstStyle>
          <a:p>
            <a:fld id="{040347B1-1F18-439E-A981-20603DCA2C59}" type="datetimeFigureOut">
              <a:rPr lang="tr-TR" smtClean="0"/>
              <a:t>24.04.2016</a:t>
            </a:fld>
            <a:endParaRPr lang="tr-TR"/>
          </a:p>
        </p:txBody>
      </p:sp>
      <p:sp>
        <p:nvSpPr>
          <p:cNvPr id="5" name="Altbilgi Yer Tutucusu 4"/>
          <p:cNvSpPr>
            <a:spLocks noGrp="1"/>
          </p:cNvSpPr>
          <p:nvPr>
            <p:ph type="ftr" sz="quarter" idx="11"/>
          </p:nvPr>
        </p:nvSpPr>
        <p:spPr>
          <a:xfrm>
            <a:off x="457200" y="6556248"/>
            <a:ext cx="3657600" cy="228600"/>
          </a:xfrm>
        </p:spPr>
        <p:txBody>
          <a:bodyPr/>
          <a:lstStyle>
            <a:extLst/>
          </a:lstStyle>
          <a:p>
            <a:endParaRPr lang="tr-TR"/>
          </a:p>
        </p:txBody>
      </p:sp>
      <p:sp>
        <p:nvSpPr>
          <p:cNvPr id="6" name="Slayt Numarası Yer Tutucusu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EF35F13-2077-4A04-9FCA-77F14749057D}"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defTabSz="914400" eaLnBrk="1" hangingPunct="1">
              <a:defRPr>
                <a:cs typeface="Arial" charset="0"/>
              </a:defRPr>
            </a:lvl1pPr>
          </a:lstStyle>
          <a:p>
            <a:pPr>
              <a:defRPr/>
            </a:pPr>
            <a:fld id="{C579D7AA-88D0-459F-936D-13AA27FAE5F1}" type="datetimeFigureOut">
              <a:rPr lang="tr-TR"/>
              <a:pPr>
                <a:defRPr/>
              </a:pPr>
              <a:t>24.04.2016</a:t>
            </a:fld>
            <a:endParaRPr lang="tr-TR"/>
          </a:p>
        </p:txBody>
      </p:sp>
      <p:sp>
        <p:nvSpPr>
          <p:cNvPr id="5" name="Slide Number Placeholder 7"/>
          <p:cNvSpPr>
            <a:spLocks noGrp="1"/>
          </p:cNvSpPr>
          <p:nvPr>
            <p:ph type="sldNum" sz="quarter" idx="11"/>
          </p:nvPr>
        </p:nvSpPr>
        <p:spPr/>
        <p:txBody>
          <a:bodyPr/>
          <a:lstStyle>
            <a:lvl1pPr defTabSz="914400" eaLnBrk="1" hangingPunct="1">
              <a:defRPr>
                <a:cs typeface="Arial" charset="0"/>
              </a:defRPr>
            </a:lvl1pPr>
          </a:lstStyle>
          <a:p>
            <a:pPr>
              <a:defRPr/>
            </a:pPr>
            <a:fld id="{1D59AD1D-7F16-41FC-9DC9-A19CA0265048}" type="slidenum">
              <a:rPr lang="tr-TR"/>
              <a:pPr>
                <a:defRPr/>
              </a:pPr>
              <a:t>‹#›</a:t>
            </a:fld>
            <a:endParaRPr lang="tr-TR"/>
          </a:p>
        </p:txBody>
      </p:sp>
      <p:sp>
        <p:nvSpPr>
          <p:cNvPr id="6" name="Footer Placeholder 8"/>
          <p:cNvSpPr>
            <a:spLocks noGrp="1"/>
          </p:cNvSpPr>
          <p:nvPr>
            <p:ph type="ftr" sz="quarter" idx="12"/>
          </p:nvPr>
        </p:nvSpPr>
        <p:spPr/>
        <p:txBody>
          <a:bodyPr/>
          <a:lstStyle>
            <a:lvl1pPr defTabSz="914400" eaLnBrk="1" hangingPunct="1">
              <a:defRPr>
                <a:cs typeface="Arial" charset="0"/>
              </a:defRPr>
            </a:lvl1pPr>
          </a:lstStyle>
          <a:p>
            <a:pPr>
              <a:defRPr/>
            </a:pPr>
            <a:endParaRPr lang="tr-TR"/>
          </a:p>
        </p:txBody>
      </p:sp>
    </p:spTree>
    <p:extLst>
      <p:ext uri="{BB962C8B-B14F-4D97-AF65-F5344CB8AC3E}">
        <p14:creationId xmlns:p14="http://schemas.microsoft.com/office/powerpoint/2010/main" val="4208276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defTabSz="914400" eaLnBrk="1" hangingPunct="1">
              <a:defRPr>
                <a:cs typeface="Arial" charset="0"/>
              </a:defRPr>
            </a:lvl1pPr>
          </a:lstStyle>
          <a:p>
            <a:pPr>
              <a:defRPr/>
            </a:pPr>
            <a:fld id="{04CCB61B-C21F-4623-A399-BBBB02E43EAC}"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E3AB6464-53E6-4E4E-B642-5F401E47D289}" type="slidenum">
              <a:rPr lang="tr-TR"/>
              <a:pPr>
                <a:defRPr/>
              </a:pPr>
              <a:t>‹#›</a:t>
            </a:fld>
            <a:endParaRPr lang="tr-TR"/>
          </a:p>
        </p:txBody>
      </p:sp>
    </p:spTree>
    <p:extLst>
      <p:ext uri="{BB962C8B-B14F-4D97-AF65-F5344CB8AC3E}">
        <p14:creationId xmlns:p14="http://schemas.microsoft.com/office/powerpoint/2010/main" val="2776693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defTabSz="914400" eaLnBrk="1" hangingPunct="1">
              <a:defRPr>
                <a:cs typeface="Arial" charset="0"/>
              </a:defRPr>
            </a:lvl1pPr>
          </a:lstStyle>
          <a:p>
            <a:pPr>
              <a:defRPr/>
            </a:pPr>
            <a:fld id="{30BE140C-1C9E-4B63-9510-4C351FACF7FC}" type="datetimeFigureOut">
              <a:rPr lang="tr-TR"/>
              <a:pPr>
                <a:defRPr/>
              </a:pPr>
              <a:t>24.04.2016</a:t>
            </a:fld>
            <a:endParaRPr lang="tr-TR"/>
          </a:p>
        </p:txBody>
      </p:sp>
      <p:sp>
        <p:nvSpPr>
          <p:cNvPr id="8"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9"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061BE733-A6CB-43FC-A212-C456B9A9DD6C}" type="slidenum">
              <a:rPr lang="tr-TR"/>
              <a:pPr>
                <a:defRPr/>
              </a:pPr>
              <a:t>‹#›</a:t>
            </a:fld>
            <a:endParaRPr lang="tr-TR"/>
          </a:p>
        </p:txBody>
      </p:sp>
    </p:spTree>
    <p:extLst>
      <p:ext uri="{BB962C8B-B14F-4D97-AF65-F5344CB8AC3E}">
        <p14:creationId xmlns:p14="http://schemas.microsoft.com/office/powerpoint/2010/main" val="1181099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defTabSz="914400" eaLnBrk="1" hangingPunct="1">
              <a:defRPr>
                <a:cs typeface="Arial" charset="0"/>
              </a:defRPr>
            </a:lvl1pPr>
          </a:lstStyle>
          <a:p>
            <a:pPr>
              <a:defRPr/>
            </a:pPr>
            <a:fld id="{B3639500-238D-4833-ADCA-35B9A852647F}" type="datetimeFigureOut">
              <a:rPr lang="tr-TR"/>
              <a:pPr>
                <a:defRPr/>
              </a:pPr>
              <a:t>24.04.2016</a:t>
            </a:fld>
            <a:endParaRPr lang="tr-TR"/>
          </a:p>
        </p:txBody>
      </p:sp>
      <p:sp>
        <p:nvSpPr>
          <p:cNvPr id="6" name="Footer Placeholder 5"/>
          <p:cNvSpPr>
            <a:spLocks noGrp="1"/>
          </p:cNvSpPr>
          <p:nvPr>
            <p:ph type="ftr" sz="quarter" idx="15"/>
          </p:nvPr>
        </p:nvSpPr>
        <p:spPr/>
        <p:txBody>
          <a:bodyPr/>
          <a:lstStyle>
            <a:lvl1pPr defTabSz="914400" eaLnBrk="1" hangingPunct="1">
              <a:defRPr>
                <a:cs typeface="Arial" charset="0"/>
              </a:defRPr>
            </a:lvl1pPr>
          </a:lstStyle>
          <a:p>
            <a:pPr>
              <a:defRPr/>
            </a:pPr>
            <a:endParaRPr lang="tr-TR"/>
          </a:p>
        </p:txBody>
      </p:sp>
      <p:sp>
        <p:nvSpPr>
          <p:cNvPr id="7" name="Slide Number Placeholder 6"/>
          <p:cNvSpPr>
            <a:spLocks noGrp="1"/>
          </p:cNvSpPr>
          <p:nvPr>
            <p:ph type="sldNum" sz="quarter" idx="16"/>
          </p:nvPr>
        </p:nvSpPr>
        <p:spPr/>
        <p:txBody>
          <a:bodyPr/>
          <a:lstStyle>
            <a:lvl1pPr defTabSz="914400" eaLnBrk="1" hangingPunct="1">
              <a:defRPr>
                <a:cs typeface="Arial" charset="0"/>
              </a:defRPr>
            </a:lvl1pPr>
          </a:lstStyle>
          <a:p>
            <a:pPr>
              <a:defRPr/>
            </a:pPr>
            <a:fld id="{AA1B4DF3-36E0-4B84-88D2-8CF0F0686749}" type="slidenum">
              <a:rPr lang="tr-TR"/>
              <a:pPr>
                <a:defRPr/>
              </a:pPr>
              <a:t>‹#›</a:t>
            </a:fld>
            <a:endParaRPr lang="tr-TR"/>
          </a:p>
        </p:txBody>
      </p:sp>
    </p:spTree>
    <p:extLst>
      <p:ext uri="{BB962C8B-B14F-4D97-AF65-F5344CB8AC3E}">
        <p14:creationId xmlns:p14="http://schemas.microsoft.com/office/powerpoint/2010/main" val="391864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defTabSz="914400" eaLnBrk="1" hangingPunct="1">
              <a:defRPr>
                <a:cs typeface="Arial" charset="0"/>
              </a:defRPr>
            </a:lvl1pPr>
          </a:lstStyle>
          <a:p>
            <a:pPr>
              <a:defRPr/>
            </a:pPr>
            <a:fld id="{958434D0-E26F-40CF-BE60-8DD1FA0BB529}" type="datetimeFigureOut">
              <a:rPr lang="tr-TR"/>
              <a:pPr>
                <a:defRPr/>
              </a:pPr>
              <a:t>24.04.2016</a:t>
            </a:fld>
            <a:endParaRPr lang="tr-TR"/>
          </a:p>
        </p:txBody>
      </p:sp>
      <p:sp>
        <p:nvSpPr>
          <p:cNvPr id="8" name="Footer Placeholder 7"/>
          <p:cNvSpPr>
            <a:spLocks noGrp="1"/>
          </p:cNvSpPr>
          <p:nvPr>
            <p:ph type="ftr" sz="quarter" idx="16"/>
          </p:nvPr>
        </p:nvSpPr>
        <p:spPr/>
        <p:txBody>
          <a:bodyPr/>
          <a:lstStyle>
            <a:lvl1pPr defTabSz="914400" eaLnBrk="1" hangingPunct="1">
              <a:defRPr>
                <a:cs typeface="Arial" charset="0"/>
              </a:defRPr>
            </a:lvl1pPr>
          </a:lstStyle>
          <a:p>
            <a:pPr>
              <a:defRPr/>
            </a:pPr>
            <a:endParaRPr lang="tr-TR"/>
          </a:p>
        </p:txBody>
      </p:sp>
      <p:sp>
        <p:nvSpPr>
          <p:cNvPr id="9" name="Slide Number Placeholder 8"/>
          <p:cNvSpPr>
            <a:spLocks noGrp="1"/>
          </p:cNvSpPr>
          <p:nvPr>
            <p:ph type="sldNum" sz="quarter" idx="17"/>
          </p:nvPr>
        </p:nvSpPr>
        <p:spPr/>
        <p:txBody>
          <a:bodyPr/>
          <a:lstStyle>
            <a:lvl1pPr defTabSz="914400" eaLnBrk="1" hangingPunct="1">
              <a:defRPr>
                <a:cs typeface="Arial" charset="0"/>
              </a:defRPr>
            </a:lvl1pPr>
          </a:lstStyle>
          <a:p>
            <a:pPr>
              <a:defRPr/>
            </a:pPr>
            <a:fld id="{452E7B18-DC5D-480D-B92E-BBDBC68B4D55}" type="slidenum">
              <a:rPr lang="tr-TR"/>
              <a:pPr>
                <a:defRPr/>
              </a:pPr>
              <a:t>‹#›</a:t>
            </a:fld>
            <a:endParaRPr lang="tr-TR"/>
          </a:p>
        </p:txBody>
      </p:sp>
    </p:spTree>
    <p:extLst>
      <p:ext uri="{BB962C8B-B14F-4D97-AF65-F5344CB8AC3E}">
        <p14:creationId xmlns:p14="http://schemas.microsoft.com/office/powerpoint/2010/main" val="857493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defTabSz="914400" eaLnBrk="1" hangingPunct="1">
              <a:defRPr>
                <a:cs typeface="Arial" charset="0"/>
              </a:defRPr>
            </a:lvl1pPr>
          </a:lstStyle>
          <a:p>
            <a:pPr>
              <a:defRPr/>
            </a:pPr>
            <a:fld id="{57163BA6-06C9-4CC5-99A7-8263DA9CA90E}" type="datetimeFigureOut">
              <a:rPr lang="tr-TR"/>
              <a:pPr>
                <a:defRPr/>
              </a:pPr>
              <a:t>24.04.2016</a:t>
            </a:fld>
            <a:endParaRPr lang="tr-TR"/>
          </a:p>
        </p:txBody>
      </p:sp>
      <p:sp>
        <p:nvSpPr>
          <p:cNvPr id="4" name="Footer Placeholder 3"/>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5" name="Slide Number Placeholder 4"/>
          <p:cNvSpPr>
            <a:spLocks noGrp="1"/>
          </p:cNvSpPr>
          <p:nvPr>
            <p:ph type="sldNum" sz="quarter" idx="12"/>
          </p:nvPr>
        </p:nvSpPr>
        <p:spPr/>
        <p:txBody>
          <a:bodyPr/>
          <a:lstStyle>
            <a:lvl1pPr defTabSz="914400" eaLnBrk="1" hangingPunct="1">
              <a:defRPr>
                <a:cs typeface="Arial" charset="0"/>
              </a:defRPr>
            </a:lvl1pPr>
          </a:lstStyle>
          <a:p>
            <a:pPr>
              <a:defRPr/>
            </a:pPr>
            <a:fld id="{E614CB75-5F45-4E17-85DE-7C303C29FDE6}" type="slidenum">
              <a:rPr lang="tr-TR"/>
              <a:pPr>
                <a:defRPr/>
              </a:pPr>
              <a:t>‹#›</a:t>
            </a:fld>
            <a:endParaRPr lang="tr-TR"/>
          </a:p>
        </p:txBody>
      </p:sp>
    </p:spTree>
    <p:extLst>
      <p:ext uri="{BB962C8B-B14F-4D97-AF65-F5344CB8AC3E}">
        <p14:creationId xmlns:p14="http://schemas.microsoft.com/office/powerpoint/2010/main" val="3175999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1" hangingPunct="1">
              <a:defRPr>
                <a:cs typeface="Arial" charset="0"/>
              </a:defRPr>
            </a:lvl1pPr>
          </a:lstStyle>
          <a:p>
            <a:pPr>
              <a:defRPr/>
            </a:pPr>
            <a:fld id="{8382DF47-4D55-406F-BACF-5EE2A0E975FF}" type="datetimeFigureOut">
              <a:rPr lang="tr-TR"/>
              <a:pPr>
                <a:defRPr/>
              </a:pPr>
              <a:t>24.04.2016</a:t>
            </a:fld>
            <a:endParaRPr lang="tr-TR"/>
          </a:p>
        </p:txBody>
      </p:sp>
      <p:sp>
        <p:nvSpPr>
          <p:cNvPr id="3" name="Footer Placeholder 2"/>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4" name="Slide Number Placeholder 3"/>
          <p:cNvSpPr>
            <a:spLocks noGrp="1"/>
          </p:cNvSpPr>
          <p:nvPr>
            <p:ph type="sldNum" sz="quarter" idx="12"/>
          </p:nvPr>
        </p:nvSpPr>
        <p:spPr/>
        <p:txBody>
          <a:bodyPr/>
          <a:lstStyle>
            <a:lvl1pPr defTabSz="914400" eaLnBrk="1" hangingPunct="1">
              <a:defRPr>
                <a:cs typeface="Arial" charset="0"/>
              </a:defRPr>
            </a:lvl1pPr>
          </a:lstStyle>
          <a:p>
            <a:pPr>
              <a:defRPr/>
            </a:pPr>
            <a:fld id="{9DA017C4-7460-4B39-940E-E8BF59EAB8EF}" type="slidenum">
              <a:rPr lang="tr-TR"/>
              <a:pPr>
                <a:defRPr/>
              </a:pPr>
              <a:t>‹#›</a:t>
            </a:fld>
            <a:endParaRPr lang="tr-TR"/>
          </a:p>
        </p:txBody>
      </p:sp>
    </p:spTree>
    <p:extLst>
      <p:ext uri="{BB962C8B-B14F-4D97-AF65-F5344CB8AC3E}">
        <p14:creationId xmlns:p14="http://schemas.microsoft.com/office/powerpoint/2010/main" val="3920964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defTabSz="914400" eaLnBrk="1" hangingPunct="1">
              <a:defRPr>
                <a:cs typeface="Arial" charset="0"/>
              </a:defRPr>
            </a:lvl1pPr>
          </a:lstStyle>
          <a:p>
            <a:pPr>
              <a:defRPr/>
            </a:pPr>
            <a:fld id="{20158A6E-D7A9-4795-B7D9-FD62893484A0}" type="datetimeFigureOut">
              <a:rPr lang="tr-TR"/>
              <a:pPr>
                <a:defRPr/>
              </a:pPr>
              <a:t>24.04.2016</a:t>
            </a:fld>
            <a:endParaRPr lang="tr-TR"/>
          </a:p>
        </p:txBody>
      </p:sp>
      <p:sp>
        <p:nvSpPr>
          <p:cNvPr id="6" name="Footer Placeholder 5"/>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7" name="Slide Number Placeholder 6"/>
          <p:cNvSpPr>
            <a:spLocks noGrp="1"/>
          </p:cNvSpPr>
          <p:nvPr>
            <p:ph type="sldNum" sz="quarter" idx="12"/>
          </p:nvPr>
        </p:nvSpPr>
        <p:spPr/>
        <p:txBody>
          <a:bodyPr/>
          <a:lstStyle>
            <a:lvl1pPr defTabSz="914400" eaLnBrk="1" hangingPunct="1">
              <a:defRPr>
                <a:cs typeface="Arial" charset="0"/>
              </a:defRPr>
            </a:lvl1pPr>
          </a:lstStyle>
          <a:p>
            <a:pPr>
              <a:defRPr/>
            </a:pPr>
            <a:fld id="{70D37E01-3A32-4713-9CC4-024F7DBF9704}" type="slidenum">
              <a:rPr lang="tr-TR"/>
              <a:pPr>
                <a:defRPr/>
              </a:pPr>
              <a:t>‹#›</a:t>
            </a:fld>
            <a:endParaRPr lang="tr-TR"/>
          </a:p>
        </p:txBody>
      </p:sp>
    </p:spTree>
    <p:extLst>
      <p:ext uri="{BB962C8B-B14F-4D97-AF65-F5344CB8AC3E}">
        <p14:creationId xmlns:p14="http://schemas.microsoft.com/office/powerpoint/2010/main" val="349214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040347B1-1F18-439E-A981-20603DCA2C59}" type="datetimeFigureOut">
              <a:rPr lang="tr-TR" smtClean="0"/>
              <a:t>24.04.2016</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3EF35F13-2077-4A04-9FCA-77F14749057D}"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defTabSz="914400" eaLnBrk="1" hangingPunct="1">
              <a:defRPr>
                <a:cs typeface="Arial" charset="0"/>
              </a:defRPr>
            </a:lvl1pPr>
          </a:lstStyle>
          <a:p>
            <a:pPr>
              <a:defRPr/>
            </a:pPr>
            <a:fld id="{6EAE5704-8DCD-4784-B8E9-DB621DBE7D97}" type="datetimeFigureOut">
              <a:rPr lang="tr-TR"/>
              <a:pPr>
                <a:defRPr/>
              </a:pPr>
              <a:t>24.04.2016</a:t>
            </a:fld>
            <a:endParaRPr lang="tr-TR"/>
          </a:p>
        </p:txBody>
      </p:sp>
      <p:sp>
        <p:nvSpPr>
          <p:cNvPr id="6" name="Footer Placeholder 5"/>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7" name="Slide Number Placeholder 6"/>
          <p:cNvSpPr>
            <a:spLocks noGrp="1"/>
          </p:cNvSpPr>
          <p:nvPr>
            <p:ph type="sldNum" sz="quarter" idx="12"/>
          </p:nvPr>
        </p:nvSpPr>
        <p:spPr/>
        <p:txBody>
          <a:bodyPr/>
          <a:lstStyle>
            <a:lvl1pPr defTabSz="914400" eaLnBrk="1" hangingPunct="1">
              <a:defRPr>
                <a:cs typeface="Arial" charset="0"/>
              </a:defRPr>
            </a:lvl1pPr>
          </a:lstStyle>
          <a:p>
            <a:pPr>
              <a:defRPr/>
            </a:pPr>
            <a:fld id="{43C2409B-FE1E-4527-86EF-749722E324DE}" type="slidenum">
              <a:rPr lang="tr-TR"/>
              <a:pPr>
                <a:defRPr/>
              </a:pPr>
              <a:t>‹#›</a:t>
            </a:fld>
            <a:endParaRPr lang="tr-TR"/>
          </a:p>
        </p:txBody>
      </p:sp>
    </p:spTree>
    <p:extLst>
      <p:ext uri="{BB962C8B-B14F-4D97-AF65-F5344CB8AC3E}">
        <p14:creationId xmlns:p14="http://schemas.microsoft.com/office/powerpoint/2010/main" val="2806921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defTabSz="914400" eaLnBrk="1" hangingPunct="1">
              <a:defRPr>
                <a:cs typeface="Arial" charset="0"/>
              </a:defRPr>
            </a:lvl1pPr>
          </a:lstStyle>
          <a:p>
            <a:pPr>
              <a:defRPr/>
            </a:pPr>
            <a:fld id="{BAB2A19F-823D-49BA-94CC-B2EB8165E31B}"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478BB513-3E84-4B0D-8B5E-B8D732B88898}" type="slidenum">
              <a:rPr lang="tr-TR"/>
              <a:pPr>
                <a:defRPr/>
              </a:pPr>
              <a:t>‹#›</a:t>
            </a:fld>
            <a:endParaRPr lang="tr-TR"/>
          </a:p>
        </p:txBody>
      </p:sp>
    </p:spTree>
    <p:extLst>
      <p:ext uri="{BB962C8B-B14F-4D97-AF65-F5344CB8AC3E}">
        <p14:creationId xmlns:p14="http://schemas.microsoft.com/office/powerpoint/2010/main" val="3446840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defTabSz="914400" eaLnBrk="1" hangingPunct="1">
              <a:defRPr>
                <a:cs typeface="Arial" charset="0"/>
              </a:defRPr>
            </a:lvl1pPr>
          </a:lstStyle>
          <a:p>
            <a:pPr>
              <a:defRPr/>
            </a:pPr>
            <a:fld id="{76AA456A-52B3-49A8-97FC-C1C99FE27873}"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7017F3C0-3881-448A-A3D5-09B8012E5F45}" type="slidenum">
              <a:rPr lang="tr-TR"/>
              <a:pPr>
                <a:defRPr/>
              </a:pPr>
              <a:t>‹#›</a:t>
            </a:fld>
            <a:endParaRPr lang="tr-TR"/>
          </a:p>
        </p:txBody>
      </p:sp>
    </p:spTree>
    <p:extLst>
      <p:ext uri="{BB962C8B-B14F-4D97-AF65-F5344CB8AC3E}">
        <p14:creationId xmlns:p14="http://schemas.microsoft.com/office/powerpoint/2010/main" val="1196208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40347B1-1F18-439E-A981-20603DCA2C59}" type="datetimeFigureOut">
              <a:rPr lang="tr-TR" smtClean="0"/>
              <a:t>24.04.2016</a:t>
            </a:fld>
            <a:endParaRPr lang="tr-TR"/>
          </a:p>
        </p:txBody>
      </p:sp>
      <p:sp>
        <p:nvSpPr>
          <p:cNvPr id="5" name="Altbilgi Yer Tutucusu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tr-TR"/>
          </a:p>
        </p:txBody>
      </p:sp>
      <p:sp>
        <p:nvSpPr>
          <p:cNvPr id="6" name="Slayt Numarası Yer Tutucusu 5"/>
          <p:cNvSpPr>
            <a:spLocks noGrp="1"/>
          </p:cNvSpPr>
          <p:nvPr>
            <p:ph type="sldNum" sz="quarter" idx="12"/>
          </p:nvPr>
        </p:nvSpPr>
        <p:spPr>
          <a:xfrm>
            <a:off x="6733952" y="6555112"/>
            <a:ext cx="588336" cy="228600"/>
          </a:xfrm>
        </p:spPr>
        <p:txBody>
          <a:bodyPr/>
          <a:lstStyle>
            <a:extLst/>
          </a:lstStyle>
          <a:p>
            <a:fld id="{3EF35F13-2077-4A04-9FCA-77F14749057D}"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040347B1-1F18-439E-A981-20603DCA2C59}" type="datetimeFigureOut">
              <a:rPr lang="tr-TR" smtClean="0"/>
              <a:t>24.04.2016</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3EF35F13-2077-4A04-9FCA-77F14749057D}"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nchor="b"/>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040347B1-1F18-439E-A981-20603DCA2C59}" type="datetimeFigureOut">
              <a:rPr lang="tr-TR" smtClean="0"/>
              <a:t>24.04.2016</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9" name="Slayt Numarası Yer Tutucusu 8"/>
          <p:cNvSpPr>
            <a:spLocks noGrp="1"/>
          </p:cNvSpPr>
          <p:nvPr>
            <p:ph type="sldNum" sz="quarter" idx="12"/>
          </p:nvPr>
        </p:nvSpPr>
        <p:spPr/>
        <p:txBody>
          <a:bodyPr/>
          <a:lstStyle>
            <a:extLst/>
          </a:lstStyle>
          <a:p>
            <a:fld id="{3EF35F13-2077-4A04-9FCA-77F14749057D}"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040347B1-1F18-439E-A981-20603DCA2C59}" type="datetimeFigureOut">
              <a:rPr lang="tr-TR" smtClean="0"/>
              <a:t>24.04.2016</a:t>
            </a:fld>
            <a:endParaRPr lang="tr-TR"/>
          </a:p>
        </p:txBody>
      </p:sp>
      <p:sp>
        <p:nvSpPr>
          <p:cNvPr id="4" name="Altbilgi Yer Tutucusu 3"/>
          <p:cNvSpPr>
            <a:spLocks noGrp="1"/>
          </p:cNvSpPr>
          <p:nvPr>
            <p:ph type="ftr" sz="quarter" idx="11"/>
          </p:nvPr>
        </p:nvSpPr>
        <p:spPr/>
        <p:txBody>
          <a:bodyPr/>
          <a:lstStyle>
            <a:extLst/>
          </a:lstStyle>
          <a:p>
            <a:endParaRPr lang="tr-TR"/>
          </a:p>
        </p:txBody>
      </p:sp>
      <p:sp>
        <p:nvSpPr>
          <p:cNvPr id="5" name="Slayt Numarası Yer Tutucusu 4"/>
          <p:cNvSpPr>
            <a:spLocks noGrp="1"/>
          </p:cNvSpPr>
          <p:nvPr>
            <p:ph type="sldNum" sz="quarter" idx="12"/>
          </p:nvPr>
        </p:nvSpPr>
        <p:spPr/>
        <p:txBody>
          <a:bodyPr/>
          <a:lstStyle>
            <a:extLst/>
          </a:lstStyle>
          <a:p>
            <a:fld id="{3EF35F13-2077-4A04-9FCA-77F14749057D}"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solidFill>
                  <a:schemeClr val="tx2"/>
                </a:solidFill>
              </a:defRPr>
            </a:lvl1pPr>
            <a:extLst/>
          </a:lstStyle>
          <a:p>
            <a:fld id="{040347B1-1F18-439E-A981-20603DCA2C59}" type="datetimeFigureOut">
              <a:rPr lang="tr-TR" smtClean="0"/>
              <a:t>24.04.2016</a:t>
            </a:fld>
            <a:endParaRPr lang="tr-TR"/>
          </a:p>
        </p:txBody>
      </p:sp>
      <p:sp>
        <p:nvSpPr>
          <p:cNvPr id="3" name="Altbilgi Yer Tutucusu 2"/>
          <p:cNvSpPr>
            <a:spLocks noGrp="1"/>
          </p:cNvSpPr>
          <p:nvPr>
            <p:ph type="ftr" sz="quarter" idx="11"/>
          </p:nvPr>
        </p:nvSpPr>
        <p:spPr/>
        <p:txBody>
          <a:bodyPr/>
          <a:lstStyle>
            <a:lvl1pPr>
              <a:defRPr>
                <a:solidFill>
                  <a:schemeClr val="tx2"/>
                </a:solidFill>
              </a:defRPr>
            </a:lvl1pPr>
            <a:extLst/>
          </a:lstStyle>
          <a:p>
            <a:endParaRPr lang="tr-TR"/>
          </a:p>
        </p:txBody>
      </p:sp>
      <p:sp>
        <p:nvSpPr>
          <p:cNvPr id="4" name="Slayt Numarası Yer Tutucusu 3"/>
          <p:cNvSpPr>
            <a:spLocks noGrp="1"/>
          </p:cNvSpPr>
          <p:nvPr>
            <p:ph type="sldNum" sz="quarter" idx="12"/>
          </p:nvPr>
        </p:nvSpPr>
        <p:spPr/>
        <p:txBody>
          <a:bodyPr/>
          <a:lstStyle>
            <a:extLst/>
          </a:lstStyle>
          <a:p>
            <a:fld id="{3EF35F13-2077-4A04-9FCA-77F14749057D}"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040347B1-1F18-439E-A981-20603DCA2C59}" type="datetimeFigureOut">
              <a:rPr lang="tr-TR" smtClean="0"/>
              <a:t>24.04.2016</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3EF35F13-2077-4A04-9FCA-77F14749057D}"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2"/>
      </p:bgRef>
    </p:bg>
    <p:spTree>
      <p:nvGrpSpPr>
        <p:cNvPr id="1" name=""/>
        <p:cNvGrpSpPr/>
        <p:nvPr/>
      </p:nvGrpSpPr>
      <p:grpSpPr>
        <a:xfrm>
          <a:off x="0" y="0"/>
          <a:ext cx="0" cy="0"/>
          <a:chOff x="0" y="0"/>
          <a:chExt cx="0" cy="0"/>
        </a:xfrm>
      </p:grpSpPr>
      <p:sp>
        <p:nvSpPr>
          <p:cNvPr id="8" name="Dikdörtgen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Dikdörtgen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Başlık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tr-TR" smtClean="0"/>
              <a:t>Asıl başlık stili için tıklatın</a:t>
            </a:r>
            <a:endParaRPr kumimoji="0" lang="en-US" dirty="0"/>
          </a:p>
        </p:txBody>
      </p:sp>
      <p:sp>
        <p:nvSpPr>
          <p:cNvPr id="4" name="Metin Yer Tutucusu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tr-TR" smtClean="0"/>
              <a:t>Asıl metin stillerini düzenlemek için tıklatın</a:t>
            </a:r>
          </a:p>
        </p:txBody>
      </p:sp>
      <p:sp>
        <p:nvSpPr>
          <p:cNvPr id="5" name="Veri Yer Tutucusu 4"/>
          <p:cNvSpPr>
            <a:spLocks noGrp="1"/>
          </p:cNvSpPr>
          <p:nvPr>
            <p:ph type="dt" sz="half" idx="10"/>
          </p:nvPr>
        </p:nvSpPr>
        <p:spPr/>
        <p:txBody>
          <a:bodyPr/>
          <a:lstStyle>
            <a:extLst/>
          </a:lstStyle>
          <a:p>
            <a:fld id="{040347B1-1F18-439E-A981-20603DCA2C59}" type="datetimeFigureOut">
              <a:rPr lang="tr-TR" smtClean="0"/>
              <a:t>24.04.2016</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3EF35F13-2077-4A04-9FCA-77F14749057D}" type="slidenum">
              <a:rPr lang="tr-TR" smtClean="0"/>
              <a:t>‹#›</a:t>
            </a:fld>
            <a:endParaRPr lang="tr-TR"/>
          </a:p>
        </p:txBody>
      </p:sp>
      <p:sp>
        <p:nvSpPr>
          <p:cNvPr id="10" name="Resim Yer Tutucusu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tr-TR" smtClean="0"/>
              <a:t>Resim eklemek için simgeyi tıklatın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Başlık Yer Tutucusu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tr-TR" smtClean="0"/>
              <a:t>Asıl başlık stili için tıklatın</a:t>
            </a:r>
            <a:endParaRPr kumimoji="0" lang="en-US"/>
          </a:p>
        </p:txBody>
      </p:sp>
      <p:sp>
        <p:nvSpPr>
          <p:cNvPr id="31" name="Metin Yer Tutucusu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7" name="Veri Yer Tutucusu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40347B1-1F18-439E-A981-20603DCA2C59}" type="datetimeFigureOut">
              <a:rPr lang="tr-TR" smtClean="0"/>
              <a:t>24.04.2016</a:t>
            </a:fld>
            <a:endParaRPr lang="tr-TR"/>
          </a:p>
        </p:txBody>
      </p:sp>
      <p:sp>
        <p:nvSpPr>
          <p:cNvPr id="4" name="Altbilgi Yer Tutucusu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tr-TR"/>
          </a:p>
        </p:txBody>
      </p:sp>
      <p:sp>
        <p:nvSpPr>
          <p:cNvPr id="16" name="Slayt Numarası Yer Tutucusu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EF35F13-2077-4A04-9FCA-77F14749057D}"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defTabSz="457200" eaLnBrk="0" hangingPunct="0">
              <a:defRPr sz="1200">
                <a:solidFill>
                  <a:prstClr val="black">
                    <a:lumMod val="65000"/>
                    <a:lumOff val="35000"/>
                  </a:prstClr>
                </a:solidFill>
                <a:latin typeface="Century Gothic" pitchFamily="34" charset="0"/>
                <a:cs typeface="+mn-cs"/>
              </a:defRPr>
            </a:lvl1pPr>
          </a:lstStyle>
          <a:p>
            <a:pPr fontAlgn="base">
              <a:spcBef>
                <a:spcPct val="0"/>
              </a:spcBef>
              <a:spcAft>
                <a:spcPct val="0"/>
              </a:spcAft>
              <a:defRPr/>
            </a:pPr>
            <a:fld id="{DCD3D96A-8E81-4813-A27A-D7008A11688D}" type="datetimeFigureOut">
              <a:rPr lang="en-US"/>
              <a:pPr fontAlgn="base">
                <a:spcBef>
                  <a:spcPct val="0"/>
                </a:spcBef>
                <a:spcAft>
                  <a:spcPct val="0"/>
                </a:spcAft>
                <a:defRPr/>
              </a:pPr>
              <a:t>4/24/2016</a:t>
            </a:fld>
            <a:endParaRPr lang="en-US" dirty="0"/>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defTabSz="457200" eaLnBrk="0" hangingPunct="0">
              <a:defRPr sz="1200">
                <a:solidFill>
                  <a:prstClr val="black">
                    <a:lumMod val="65000"/>
                    <a:lumOff val="35000"/>
                  </a:prstClr>
                </a:solidFill>
                <a:latin typeface="Century Gothic" pitchFamily="34" charset="0"/>
                <a:cs typeface="+mn-cs"/>
              </a:defRPr>
            </a:lvl1pPr>
          </a:lstStyle>
          <a:p>
            <a:pPr fontAlgn="base">
              <a:spcBef>
                <a:spcPct val="0"/>
              </a:spcBef>
              <a:spcAft>
                <a:spcPct val="0"/>
              </a:spcAft>
              <a:defRPr/>
            </a:pPr>
            <a:endParaRPr lang="tr-T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defTabSz="457200" eaLnBrk="0" hangingPunct="0">
              <a:defRPr sz="1200">
                <a:solidFill>
                  <a:prstClr val="black">
                    <a:lumMod val="65000"/>
                    <a:lumOff val="35000"/>
                  </a:prstClr>
                </a:solidFill>
                <a:latin typeface="Century Gothic" pitchFamily="34" charset="0"/>
                <a:cs typeface="+mn-cs"/>
              </a:defRPr>
            </a:lvl1pPr>
          </a:lstStyle>
          <a:p>
            <a:pPr fontAlgn="base">
              <a:spcBef>
                <a:spcPct val="0"/>
              </a:spcBef>
              <a:spcAft>
                <a:spcPct val="0"/>
              </a:spcAft>
              <a:defRPr/>
            </a:pPr>
            <a:fld id="{07F75562-9069-4F07-86A2-624FA252D359}" type="slidenum">
              <a:rPr lang="en-US"/>
              <a:pPr fontAlgn="base">
                <a:spcBef>
                  <a:spcPct val="0"/>
                </a:spcBef>
                <a:spcAft>
                  <a:spcPct val="0"/>
                </a:spcAft>
                <a:defRPr/>
              </a:pPr>
              <a:t>‹#›</a:t>
            </a:fld>
            <a:endParaRPr lang="en-US" dirty="0"/>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24237447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www.igdirtso.org.tr/" TargetMode="External"/><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21507"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charset="0"/>
              <a:buChar char="•"/>
              <a:defRPr sz="2400">
                <a:solidFill>
                  <a:srgbClr val="7F7F7F"/>
                </a:solidFill>
                <a:latin typeface="Century Gothic" pitchFamily="34" charset="0"/>
              </a:defRPr>
            </a:lvl1pPr>
            <a:lvl2pPr marL="742950" indent="-285750" defTabSz="4572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457200" eaLnBrk="0" hangingPunct="0">
              <a:spcBef>
                <a:spcPct val="20000"/>
              </a:spcBef>
              <a:buFont typeface="Arial" charset="0"/>
              <a:buChar char="•"/>
              <a:defRPr sz="1600">
                <a:solidFill>
                  <a:srgbClr val="7F7F7F"/>
                </a:solidFill>
                <a:latin typeface="Century Gothic" pitchFamily="34" charset="0"/>
              </a:defRPr>
            </a:lvl3pPr>
            <a:lvl4pPr marL="1600200" indent="-228600" defTabSz="4572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457200" eaLnBrk="0" hangingPunct="0">
              <a:spcBef>
                <a:spcPct val="20000"/>
              </a:spcBef>
              <a:buFont typeface="Arial" charset="0"/>
              <a:buChar char="•"/>
              <a:defRPr sz="1600">
                <a:solidFill>
                  <a:srgbClr val="7F7F7F"/>
                </a:solidFill>
                <a:latin typeface="Century Gothic" pitchFamily="34" charset="0"/>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fontAlgn="base">
              <a:spcBef>
                <a:spcPct val="0"/>
              </a:spcBef>
              <a:spcAft>
                <a:spcPct val="0"/>
              </a:spcAft>
              <a:buFontTx/>
              <a:buNone/>
            </a:pPr>
            <a:r>
              <a:rPr lang="tr-TR" altLang="tr-TR" sz="1400" smtClean="0">
                <a:solidFill>
                  <a:srgbClr val="000000"/>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srgbClr val="000000"/>
              </a:solidFill>
              <a:latin typeface="Calibri" pitchFamily="34" charset="0"/>
              <a:ea typeface="Calibri" pitchFamily="34" charset="0"/>
              <a:cs typeface="Times New Roman" pitchFamily="18" charset="0"/>
            </a:endParaRPr>
          </a:p>
        </p:txBody>
      </p:sp>
      <p:sp>
        <p:nvSpPr>
          <p:cNvPr id="21515" name="Metin kutusu 4"/>
          <p:cNvSpPr txBox="1">
            <a:spLocks noChangeArrowheads="1"/>
          </p:cNvSpPr>
          <p:nvPr/>
        </p:nvSpPr>
        <p:spPr bwMode="auto">
          <a:xfrm>
            <a:off x="685800" y="2768600"/>
            <a:ext cx="7920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charset="0"/>
              <a:buChar char="•"/>
              <a:defRPr sz="2400">
                <a:solidFill>
                  <a:srgbClr val="7F7F7F"/>
                </a:solidFill>
                <a:latin typeface="Century Gothic" pitchFamily="34" charset="0"/>
              </a:defRPr>
            </a:lvl1pPr>
            <a:lvl2pPr marL="742950" indent="-285750" defTabSz="4572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457200" eaLnBrk="0" hangingPunct="0">
              <a:spcBef>
                <a:spcPct val="20000"/>
              </a:spcBef>
              <a:buFont typeface="Arial" charset="0"/>
              <a:buChar char="•"/>
              <a:defRPr sz="1600">
                <a:solidFill>
                  <a:srgbClr val="7F7F7F"/>
                </a:solidFill>
                <a:latin typeface="Century Gothic" pitchFamily="34" charset="0"/>
              </a:defRPr>
            </a:lvl3pPr>
            <a:lvl4pPr marL="1600200" indent="-228600" defTabSz="4572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457200" eaLnBrk="0" hangingPunct="0">
              <a:spcBef>
                <a:spcPct val="20000"/>
              </a:spcBef>
              <a:buFont typeface="Arial" charset="0"/>
              <a:buChar char="•"/>
              <a:defRPr sz="1600">
                <a:solidFill>
                  <a:srgbClr val="7F7F7F"/>
                </a:solidFill>
                <a:latin typeface="Century Gothic" pitchFamily="34" charset="0"/>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lvl="0" algn="ctr" defTabSz="914400" eaLnBrk="1" hangingPunct="1">
              <a:spcBef>
                <a:spcPts val="0"/>
              </a:spcBef>
              <a:buNone/>
            </a:pPr>
            <a:r>
              <a:rPr lang="tr-TR" altLang="tr-TR" sz="1800" b="1" dirty="0">
                <a:solidFill>
                  <a:srgbClr val="000000"/>
                </a:solidFill>
                <a:latin typeface="Times New Roman" pitchFamily="18" charset="0"/>
                <a:cs typeface="Times New Roman" pitchFamily="18" charset="0"/>
              </a:rPr>
              <a:t>ULAŞTIRMA VE LOJİSTİK MESLEKİ EĞİTİM </a:t>
            </a:r>
          </a:p>
          <a:p>
            <a:pPr lvl="0" algn="ctr" defTabSz="914400" eaLnBrk="1" hangingPunct="1">
              <a:spcBef>
                <a:spcPts val="0"/>
              </a:spcBef>
              <a:buNone/>
            </a:pPr>
            <a:r>
              <a:rPr lang="tr-TR" altLang="tr-TR" sz="1800" b="1" dirty="0">
                <a:solidFill>
                  <a:srgbClr val="000000"/>
                </a:solidFill>
                <a:latin typeface="Times New Roman" pitchFamily="18" charset="0"/>
                <a:cs typeface="Times New Roman" pitchFamily="18" charset="0"/>
              </a:rPr>
              <a:t>DAĞITIM</a:t>
            </a:r>
          </a:p>
          <a:p>
            <a:pPr lvl="0" algn="ctr" defTabSz="914400" eaLnBrk="1" hangingPunct="1">
              <a:spcBef>
                <a:spcPts val="0"/>
              </a:spcBef>
              <a:buNone/>
            </a:pPr>
            <a:r>
              <a:rPr lang="tr-TR" altLang="tr-TR" sz="1800" b="1" dirty="0">
                <a:solidFill>
                  <a:srgbClr val="000000"/>
                </a:solidFill>
                <a:latin typeface="Times New Roman" pitchFamily="18" charset="0"/>
                <a:cs typeface="Times New Roman" pitchFamily="18" charset="0"/>
              </a:rPr>
              <a:t>(DAĞITIM PLANLAMASI)</a:t>
            </a:r>
          </a:p>
          <a:p>
            <a:pPr lvl="0" algn="ctr" defTabSz="914400" eaLnBrk="1" hangingPunct="1">
              <a:spcBef>
                <a:spcPts val="0"/>
              </a:spcBef>
              <a:buNone/>
            </a:pPr>
            <a:r>
              <a:rPr lang="tr-TR" altLang="tr-TR" sz="1800" b="1" dirty="0" err="1">
                <a:solidFill>
                  <a:srgbClr val="000000"/>
                </a:solidFill>
                <a:latin typeface="Times New Roman" pitchFamily="18" charset="0"/>
                <a:cs typeface="Times New Roman" pitchFamily="18" charset="0"/>
              </a:rPr>
              <a:t>Öğr.Gör</a:t>
            </a:r>
            <a:r>
              <a:rPr lang="tr-TR" altLang="tr-TR" sz="1800" b="1" dirty="0">
                <a:solidFill>
                  <a:srgbClr val="000000"/>
                </a:solidFill>
                <a:latin typeface="Times New Roman" pitchFamily="18" charset="0"/>
                <a:cs typeface="Times New Roman" pitchFamily="18" charset="0"/>
              </a:rPr>
              <a:t>. Hakan GÜNGÖRMEZ</a:t>
            </a:r>
            <a:endParaRPr lang="tr-TR" altLang="tr-TR" sz="1800"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43630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476672"/>
            <a:ext cx="8229600" cy="1143000"/>
          </a:xfrm>
        </p:spPr>
        <p:txBody>
          <a:bodyPr>
            <a:normAutofit fontScale="90000"/>
          </a:bodyPr>
          <a:lstStyle/>
          <a:p>
            <a:r>
              <a:rPr lang="tr-TR" dirty="0" smtClean="0">
                <a:solidFill>
                  <a:schemeClr val="tx1"/>
                </a:solidFill>
              </a:rPr>
              <a:t>Sevkiyat Planında Şu Hususlara Önem Verilmelidir</a:t>
            </a:r>
            <a:endParaRPr lang="tr-TR" dirty="0">
              <a:solidFill>
                <a:schemeClr val="tx1"/>
              </a:solidFill>
            </a:endParaRPr>
          </a:p>
        </p:txBody>
      </p:sp>
      <p:sp>
        <p:nvSpPr>
          <p:cNvPr id="3" name="İçerik Yer Tutucusu 2"/>
          <p:cNvSpPr>
            <a:spLocks noGrp="1"/>
          </p:cNvSpPr>
          <p:nvPr>
            <p:ph idx="1"/>
          </p:nvPr>
        </p:nvSpPr>
        <p:spPr>
          <a:xfrm>
            <a:off x="-972616" y="1484784"/>
            <a:ext cx="8003232" cy="5069160"/>
          </a:xfrm>
        </p:spPr>
        <p:txBody>
          <a:bodyPr>
            <a:normAutofit fontScale="85000" lnSpcReduction="10000"/>
          </a:bodyPr>
          <a:lstStyle/>
          <a:p>
            <a:pPr lvl="3"/>
            <a:r>
              <a:rPr lang="tr-TR" sz="2800" dirty="0"/>
              <a:t>Yüklenen araç ölçüleri ve yükün ambalaj ölçüleri kontrol edilerek yükleme  planı hazırlanmalıdır.</a:t>
            </a:r>
          </a:p>
          <a:p>
            <a:pPr lvl="3"/>
            <a:r>
              <a:rPr lang="tr-TR" sz="2800" dirty="0"/>
              <a:t>Proje taşımalarında özel ekipman gerektiren yüklemelerde gerekli ekipman ve iş gücü tedarik edilmelidir</a:t>
            </a:r>
          </a:p>
          <a:p>
            <a:pPr lvl="3"/>
            <a:r>
              <a:rPr lang="tr-TR" sz="2800" dirty="0"/>
              <a:t>Yüklemenin yapılacağı araçların yeterli sayıda ve nitelikte olması için gerekli önlemler alınmalıdır.</a:t>
            </a:r>
          </a:p>
          <a:p>
            <a:pPr lvl="3"/>
            <a:r>
              <a:rPr lang="tr-TR" sz="2800" dirty="0"/>
              <a:t>Sevkiyat güzergâhı konusunda çalışmalar yapılmalıdır.</a:t>
            </a:r>
          </a:p>
          <a:p>
            <a:pPr lvl="3"/>
            <a:r>
              <a:rPr lang="tr-TR" sz="2800" dirty="0"/>
              <a:t>Araçla birlikte gidecek taşıma belgeleri ve diğer belgeler kontrol edilmelidir.</a:t>
            </a:r>
          </a:p>
          <a:p>
            <a:pPr lvl="3"/>
            <a:r>
              <a:rPr lang="tr-TR" sz="2800" dirty="0"/>
              <a:t>Sigorta emtia poliçesi ve CMR poliçeleri gözden geçirilmelidir.</a:t>
            </a:r>
          </a:p>
          <a:p>
            <a:endParaRPr lang="tr-TR" dirty="0"/>
          </a:p>
        </p:txBody>
      </p:sp>
    </p:spTree>
    <p:extLst>
      <p:ext uri="{BB962C8B-B14F-4D97-AF65-F5344CB8AC3E}">
        <p14:creationId xmlns:p14="http://schemas.microsoft.com/office/powerpoint/2010/main" val="3373348558"/>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88640"/>
            <a:ext cx="8229600" cy="1143000"/>
          </a:xfrm>
        </p:spPr>
        <p:txBody>
          <a:bodyPr>
            <a:normAutofit/>
          </a:bodyPr>
          <a:lstStyle/>
          <a:p>
            <a:pPr algn="ctr"/>
            <a:r>
              <a:rPr lang="tr-TR" sz="4800" dirty="0" smtClean="0">
                <a:solidFill>
                  <a:schemeClr val="tx1"/>
                </a:solidFill>
              </a:rPr>
              <a:t>SEVK EMRİ</a:t>
            </a:r>
            <a:endParaRPr lang="tr-TR" sz="4800" dirty="0">
              <a:solidFill>
                <a:schemeClr val="tx1"/>
              </a:solidFill>
            </a:endParaRPr>
          </a:p>
        </p:txBody>
      </p:sp>
      <p:sp>
        <p:nvSpPr>
          <p:cNvPr id="3" name="İçerik Yer Tutucusu 2"/>
          <p:cNvSpPr>
            <a:spLocks noGrp="1"/>
          </p:cNvSpPr>
          <p:nvPr>
            <p:ph idx="1"/>
          </p:nvPr>
        </p:nvSpPr>
        <p:spPr>
          <a:xfrm>
            <a:off x="467544" y="1412776"/>
            <a:ext cx="8208912" cy="4896544"/>
          </a:xfrm>
        </p:spPr>
        <p:txBody>
          <a:bodyPr/>
          <a:lstStyle/>
          <a:p>
            <a:r>
              <a:rPr lang="tr-TR" dirty="0"/>
              <a:t>Satıcı tarafından sevk edilmesi istenen siparişler satıcı sisteminde planlanarak gerekli kontrollerden geçtikten sonra lojistik firmasına sevk emirleri olarak bildirilir. Sevk emirleri depodan yapılacak her tür sevk işlemini içerir.</a:t>
            </a:r>
          </a:p>
          <a:p>
            <a:r>
              <a:rPr lang="tr-TR" dirty="0"/>
              <a:t>Sevk emirleri taşıyıcı araç bilgisini içerebilir. Bu durumda sevkiyat planı sırasında araç bilgisi plan yapılan araç ile eşleşmelidir.</a:t>
            </a:r>
          </a:p>
          <a:p>
            <a:endParaRPr lang="tr-TR" dirty="0"/>
          </a:p>
        </p:txBody>
      </p:sp>
    </p:spTree>
    <p:extLst>
      <p:ext uri="{BB962C8B-B14F-4D97-AF65-F5344CB8AC3E}">
        <p14:creationId xmlns:p14="http://schemas.microsoft.com/office/powerpoint/2010/main" val="373118630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404664"/>
            <a:ext cx="8229600" cy="1143000"/>
          </a:xfrm>
        </p:spPr>
        <p:txBody>
          <a:bodyPr>
            <a:normAutofit/>
          </a:bodyPr>
          <a:lstStyle/>
          <a:p>
            <a:r>
              <a:rPr lang="tr-TR" sz="4800" dirty="0" smtClean="0">
                <a:solidFill>
                  <a:schemeClr val="tx1"/>
                </a:solidFill>
              </a:rPr>
              <a:t>Sevk Emrinin Uygulanması</a:t>
            </a:r>
            <a:endParaRPr lang="tr-TR" sz="4800" dirty="0">
              <a:solidFill>
                <a:schemeClr val="tx1"/>
              </a:solidFill>
            </a:endParaRPr>
          </a:p>
        </p:txBody>
      </p:sp>
      <p:sp>
        <p:nvSpPr>
          <p:cNvPr id="3" name="İçerik Yer Tutucusu 2"/>
          <p:cNvSpPr>
            <a:spLocks noGrp="1"/>
          </p:cNvSpPr>
          <p:nvPr>
            <p:ph idx="1"/>
          </p:nvPr>
        </p:nvSpPr>
        <p:spPr>
          <a:xfrm>
            <a:off x="467544" y="1961456"/>
            <a:ext cx="8229600" cy="4896544"/>
          </a:xfrm>
        </p:spPr>
        <p:txBody>
          <a:bodyPr/>
          <a:lstStyle/>
          <a:p>
            <a:r>
              <a:rPr lang="tr-TR" dirty="0"/>
              <a:t>Müşteri ve lojistik firma arasında yapılan hizmet sözleşmesine göre, müşteriden gelen talimatlar doğrultusunda yurt içi dağıtım faaliyetleri organize edilir. Müşteriden teslimata ilişkin ürün cinsi, miktarı, sevkiyat adresi, zamanı ve teslim edilecek kişi bilgileri mümkün olduğu takdirde elektronik ortamda veya yazılı talimat şeklinde </a:t>
            </a:r>
            <a:r>
              <a:rPr lang="tr-TR" dirty="0" smtClean="0"/>
              <a:t>alınır.</a:t>
            </a:r>
            <a:endParaRPr lang="tr-TR" dirty="0"/>
          </a:p>
        </p:txBody>
      </p:sp>
    </p:spTree>
    <p:extLst>
      <p:ext uri="{BB962C8B-B14F-4D97-AF65-F5344CB8AC3E}">
        <p14:creationId xmlns:p14="http://schemas.microsoft.com/office/powerpoint/2010/main" val="26047065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idx="1"/>
          </p:nvPr>
        </p:nvSpPr>
        <p:spPr>
          <a:xfrm>
            <a:off x="539552" y="1196752"/>
            <a:ext cx="8229600" cy="4525963"/>
          </a:xfrm>
        </p:spPr>
        <p:txBody>
          <a:bodyPr/>
          <a:lstStyle/>
          <a:p>
            <a:r>
              <a:rPr lang="tr-TR" dirty="0"/>
              <a:t>Sevk talimatı üzerinde, geçerlilik süresi mutlaka belirtilmeli, iptal edilen sevk emirleri lojistik firmaya anında bildirilmelidir. Sevk emirlerinde sevk emri önceliği “Normal” ve “Acil” olarak ayrılmalıdır. Sevk edilecek olan malların “Komple” ya da “Kısmi” olarak sevk edileceği de talimat üzerinde yer almalıdır.</a:t>
            </a:r>
          </a:p>
          <a:p>
            <a:endParaRPr lang="tr-TR" dirty="0"/>
          </a:p>
        </p:txBody>
      </p:sp>
    </p:spTree>
    <p:extLst>
      <p:ext uri="{BB962C8B-B14F-4D97-AF65-F5344CB8AC3E}">
        <p14:creationId xmlns:p14="http://schemas.microsoft.com/office/powerpoint/2010/main" val="197479687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idx="1"/>
          </p:nvPr>
        </p:nvSpPr>
        <p:spPr>
          <a:xfrm>
            <a:off x="395536" y="980728"/>
            <a:ext cx="8229600" cy="5360988"/>
          </a:xfrm>
        </p:spPr>
        <p:txBody>
          <a:bodyPr/>
          <a:lstStyle/>
          <a:p>
            <a:r>
              <a:rPr lang="tr-TR" dirty="0"/>
              <a:t>Sevk edilen her ürün için müşteri tarafından irsaliye düzenleneceği gibi, müşteri tarafından yetki verilmesi hâlinde lojistik firma, müşteri adına irsaliye ve fatura düzenleyebilir</a:t>
            </a:r>
            <a:r>
              <a:rPr lang="tr-TR" dirty="0" smtClean="0"/>
              <a:t>.</a:t>
            </a:r>
            <a:endParaRPr lang="tr-TR" dirty="0"/>
          </a:p>
          <a:p>
            <a:r>
              <a:rPr lang="tr-TR" dirty="0"/>
              <a:t>Müşterinin düzenlediği irsaliyeler lojistik firmaya iletilmelidir. Sevk irsaliyeleri ürün ile eşleştirilerek sevk edilebilir. İrsaliye ve faturanın ilgili nüshaları sevk günü veya ertesi gün müşteriye gönderilir.</a:t>
            </a:r>
          </a:p>
          <a:p>
            <a:endParaRPr lang="tr-TR" dirty="0"/>
          </a:p>
        </p:txBody>
      </p:sp>
    </p:spTree>
    <p:extLst>
      <p:ext uri="{BB962C8B-B14F-4D97-AF65-F5344CB8AC3E}">
        <p14:creationId xmlns:p14="http://schemas.microsoft.com/office/powerpoint/2010/main" val="3242971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800" dirty="0" smtClean="0">
                <a:solidFill>
                  <a:schemeClr val="tx1"/>
                </a:solidFill>
              </a:rPr>
              <a:t>Sevk Talimatında Bulunması Gereken Bilgiler</a:t>
            </a:r>
            <a:endParaRPr lang="tr-TR" sz="4800" dirty="0">
              <a:solidFill>
                <a:schemeClr val="tx1"/>
              </a:solidFill>
            </a:endParaRPr>
          </a:p>
        </p:txBody>
      </p:sp>
      <p:sp>
        <p:nvSpPr>
          <p:cNvPr id="3" name="İçerik Yer Tutucusu 2"/>
          <p:cNvSpPr>
            <a:spLocks noGrp="1"/>
          </p:cNvSpPr>
          <p:nvPr>
            <p:ph idx="1"/>
          </p:nvPr>
        </p:nvSpPr>
        <p:spPr>
          <a:xfrm>
            <a:off x="251520" y="1844824"/>
            <a:ext cx="8229600" cy="4525963"/>
          </a:xfrm>
        </p:spPr>
        <p:txBody>
          <a:bodyPr/>
          <a:lstStyle/>
          <a:p>
            <a:pPr lvl="3"/>
            <a:r>
              <a:rPr lang="tr-TR" sz="2800" dirty="0"/>
              <a:t>Ürüne ait bilgiler (cinsi, miktarı, kodu, lot ve seri </a:t>
            </a:r>
            <a:r>
              <a:rPr lang="tr-TR" sz="2800" dirty="0" err="1" smtClean="0"/>
              <a:t>no</a:t>
            </a:r>
            <a:r>
              <a:rPr lang="tr-TR" sz="2800" dirty="0" smtClean="0"/>
              <a:t>, </a:t>
            </a:r>
            <a:r>
              <a:rPr lang="tr-TR" sz="2800" dirty="0"/>
              <a:t>son kullanma tarihi )</a:t>
            </a:r>
          </a:p>
          <a:p>
            <a:pPr lvl="3"/>
            <a:r>
              <a:rPr lang="tr-TR" sz="2800" dirty="0"/>
              <a:t>Taşıyıcı araç bilgileri ( markası, plaka nu. vb. )</a:t>
            </a:r>
          </a:p>
          <a:p>
            <a:pPr lvl="3"/>
            <a:r>
              <a:rPr lang="tr-TR" sz="2800" dirty="0"/>
              <a:t>Sevkiyat adresi ve zamanı</a:t>
            </a:r>
          </a:p>
          <a:p>
            <a:pPr lvl="3"/>
            <a:r>
              <a:rPr lang="tr-TR" sz="2800" dirty="0"/>
              <a:t>Teslim edilecek kişi bilgileri</a:t>
            </a:r>
          </a:p>
          <a:p>
            <a:pPr lvl="3"/>
            <a:r>
              <a:rPr lang="tr-TR" sz="2800" dirty="0"/>
              <a:t>Sevk emri önceliği bilgisi ( normal, acil )</a:t>
            </a:r>
          </a:p>
          <a:p>
            <a:pPr lvl="3"/>
            <a:r>
              <a:rPr lang="tr-TR" sz="2800" dirty="0"/>
              <a:t>Sevkiyata ilişkin ilave bilgiler ( sevk süresi, paletli olması vb. </a:t>
            </a:r>
            <a:r>
              <a:rPr lang="tr-TR" dirty="0"/>
              <a:t>)</a:t>
            </a:r>
          </a:p>
          <a:p>
            <a:endParaRPr lang="tr-TR" dirty="0"/>
          </a:p>
        </p:txBody>
      </p:sp>
    </p:spTree>
    <p:extLst>
      <p:ext uri="{BB962C8B-B14F-4D97-AF65-F5344CB8AC3E}">
        <p14:creationId xmlns:p14="http://schemas.microsoft.com/office/powerpoint/2010/main" val="3853734201"/>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lvl="1" algn="ctr" rtl="0">
              <a:spcBef>
                <a:spcPct val="0"/>
              </a:spcBef>
            </a:pPr>
            <a:r>
              <a:rPr lang="tr-TR" sz="4000" b="1" dirty="0"/>
              <a:t>Ürünlerin Teslim Alınması ve Depolama</a:t>
            </a:r>
            <a:r>
              <a:rPr lang="tr-TR" b="1" dirty="0"/>
              <a:t/>
            </a:r>
            <a:br>
              <a:rPr lang="tr-TR" b="1" dirty="0"/>
            </a:br>
            <a:endParaRPr lang="tr-TR" dirty="0"/>
          </a:p>
        </p:txBody>
      </p:sp>
      <p:sp>
        <p:nvSpPr>
          <p:cNvPr id="3" name="İçerik Yer Tutucusu 2"/>
          <p:cNvSpPr>
            <a:spLocks noGrp="1"/>
          </p:cNvSpPr>
          <p:nvPr>
            <p:ph idx="1"/>
          </p:nvPr>
        </p:nvSpPr>
        <p:spPr>
          <a:xfrm>
            <a:off x="457200" y="1600200"/>
            <a:ext cx="8219256" cy="4853136"/>
          </a:xfrm>
        </p:spPr>
        <p:txBody>
          <a:bodyPr>
            <a:normAutofit/>
          </a:bodyPr>
          <a:lstStyle/>
          <a:p>
            <a:r>
              <a:rPr lang="tr-TR" dirty="0"/>
              <a:t>Depoya mal girişinden itibaren sevkiyata kadar depo içindeki bütün hareketler planlanabilir. Depo yerleşimi optimize edilebilir. Ürünlere adres bazında veya ürün kodu bazında blokaj konulabilir. </a:t>
            </a:r>
            <a:r>
              <a:rPr lang="tr-TR" dirty="0" smtClean="0"/>
              <a:t>Ürün </a:t>
            </a:r>
            <a:r>
              <a:rPr lang="tr-TR" dirty="0"/>
              <a:t>hareketleri adres bazında kontrol edilir. Böylece, ürünleri hızlı, ucuz ve en az hata ile stoklamak, depo içinde optimize etmek, akışlarla ilgili bilgilere dayalı çeşitli analizler yapabilmek, müşteriye hızlı ve hatasız sevkiyat olanaklı hâle gelmektedir.</a:t>
            </a:r>
          </a:p>
          <a:p>
            <a:endParaRPr lang="tr-TR" dirty="0"/>
          </a:p>
        </p:txBody>
      </p:sp>
    </p:spTree>
    <p:extLst>
      <p:ext uri="{BB962C8B-B14F-4D97-AF65-F5344CB8AC3E}">
        <p14:creationId xmlns:p14="http://schemas.microsoft.com/office/powerpoint/2010/main" val="36154349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png"/>
          <p:cNvPicPr>
            <a:picLocks noGrp="1"/>
          </p:cNvPicPr>
          <p:nvPr>
            <p:ph idx="1"/>
          </p:nvPr>
        </p:nvPicPr>
        <p:blipFill>
          <a:blip r:embed="rId2" cstate="print"/>
          <a:stretch>
            <a:fillRect/>
          </a:stretch>
        </p:blipFill>
        <p:spPr>
          <a:xfrm>
            <a:off x="457200" y="836712"/>
            <a:ext cx="8229600" cy="4824536"/>
          </a:xfrm>
          <a:prstGeom prst="rect">
            <a:avLst/>
          </a:prstGeom>
        </p:spPr>
      </p:pic>
    </p:spTree>
    <p:extLst>
      <p:ext uri="{BB962C8B-B14F-4D97-AF65-F5344CB8AC3E}">
        <p14:creationId xmlns:p14="http://schemas.microsoft.com/office/powerpoint/2010/main" val="42556979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836712"/>
            <a:ext cx="8229600" cy="5472608"/>
          </a:xfrm>
        </p:spPr>
        <p:txBody>
          <a:bodyPr/>
          <a:lstStyle/>
          <a:p>
            <a:r>
              <a:rPr lang="tr-TR" dirty="0"/>
              <a:t>Depodaki işlemler kağıt bazlı veya radyo frekanslı (RF) taşınabilir veri toplama terminalleri ile yürütülür. </a:t>
            </a:r>
            <a:r>
              <a:rPr lang="tr-TR" dirty="0" err="1"/>
              <a:t>RF’li</a:t>
            </a:r>
            <a:r>
              <a:rPr lang="tr-TR" dirty="0"/>
              <a:t> sistemde emirler sistem tarafından kullanıcı el terminaline radyo dalgaları ile iletilir.</a:t>
            </a:r>
          </a:p>
          <a:p>
            <a:endParaRPr lang="tr-TR" dirty="0"/>
          </a:p>
        </p:txBody>
      </p:sp>
      <p:pic>
        <p:nvPicPr>
          <p:cNvPr id="4" name="image3.jpeg"/>
          <p:cNvPicPr/>
          <p:nvPr/>
        </p:nvPicPr>
        <p:blipFill>
          <a:blip r:embed="rId2" cstate="print"/>
          <a:stretch>
            <a:fillRect/>
          </a:stretch>
        </p:blipFill>
        <p:spPr>
          <a:xfrm>
            <a:off x="1331640" y="3573016"/>
            <a:ext cx="5760640" cy="2376264"/>
          </a:xfrm>
          <a:prstGeom prst="rect">
            <a:avLst/>
          </a:prstGeom>
        </p:spPr>
      </p:pic>
    </p:spTree>
    <p:extLst>
      <p:ext uri="{BB962C8B-B14F-4D97-AF65-F5344CB8AC3E}">
        <p14:creationId xmlns:p14="http://schemas.microsoft.com/office/powerpoint/2010/main" val="38048580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980728"/>
            <a:ext cx="8229600" cy="4896544"/>
          </a:xfrm>
        </p:spPr>
        <p:txBody>
          <a:bodyPr>
            <a:normAutofit/>
          </a:bodyPr>
          <a:lstStyle/>
          <a:p>
            <a:r>
              <a:rPr lang="tr-TR" dirty="0"/>
              <a:t>RF sistemde bulunan kontroller nedeniyle hata olasılığı en aza indirilir. İşlemler anında (on-</a:t>
            </a:r>
            <a:r>
              <a:rPr lang="tr-TR" dirty="0" err="1"/>
              <a:t>line</a:t>
            </a:r>
            <a:r>
              <a:rPr lang="tr-TR" dirty="0"/>
              <a:t>) takip ve kontrol edilir. Depo içi stokların durumu anlık olarak bilindiğinden sipariş kabulü daha gerçekçi yapılır. Depo içi hareketlerde, mal girişi ve sevkiyatta verim yükselir. Koli, palet, raf vs. etiketlerinde isteğe bağlı olarak barkod (tek veya iki boyutlu), radyo frekanslı etiket </a:t>
            </a:r>
            <a:r>
              <a:rPr lang="tr-TR" dirty="0" smtClean="0"/>
              <a:t>gibi </a:t>
            </a:r>
            <a:r>
              <a:rPr lang="tr-TR" dirty="0"/>
              <a:t>tanımlayıcılardan yararlanılabilir.</a:t>
            </a:r>
          </a:p>
          <a:p>
            <a:endParaRPr lang="tr-TR" dirty="0"/>
          </a:p>
        </p:txBody>
      </p:sp>
    </p:spTree>
    <p:extLst>
      <p:ext uri="{BB962C8B-B14F-4D97-AF65-F5344CB8AC3E}">
        <p14:creationId xmlns:p14="http://schemas.microsoft.com/office/powerpoint/2010/main" val="123032214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55576" y="1124744"/>
            <a:ext cx="7772400" cy="1470025"/>
          </a:xfrm>
        </p:spPr>
        <p:txBody>
          <a:bodyPr>
            <a:normAutofit/>
          </a:bodyPr>
          <a:lstStyle/>
          <a:p>
            <a:pPr algn="ctr"/>
            <a:r>
              <a:rPr lang="en-US" sz="5300" b="0" dirty="0">
                <a:solidFill>
                  <a:schemeClr val="bg1"/>
                </a:solidFill>
                <a:effectLst/>
              </a:rPr>
              <a:t>DAĞITIM PLANLAMASI</a:t>
            </a:r>
            <a:r>
              <a:rPr lang="tr-TR" dirty="0"/>
              <a:t/>
            </a:r>
            <a:br>
              <a:rPr lang="tr-TR" dirty="0"/>
            </a:br>
            <a:endParaRPr lang="tr-TR" dirty="0"/>
          </a:p>
        </p:txBody>
      </p:sp>
    </p:spTree>
    <p:extLst>
      <p:ext uri="{BB962C8B-B14F-4D97-AF65-F5344CB8AC3E}">
        <p14:creationId xmlns:p14="http://schemas.microsoft.com/office/powerpoint/2010/main" val="264361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052736"/>
            <a:ext cx="8229600" cy="5217443"/>
          </a:xfrm>
        </p:spPr>
        <p:txBody>
          <a:bodyPr/>
          <a:lstStyle/>
          <a:p>
            <a:r>
              <a:rPr lang="tr-TR" dirty="0"/>
              <a:t>Sevkine onay verilmiş olan siparişlerin depodan hızlı bir şekilde toplanması gerçekleştirilir. Toplama işlemi sipariş, müşteri, hat veya ürün bazında yapılabilir. Acil sevkiyatlara öncelik verilebilir. Toplama sonrası ambalajlama işlemi gerçekleştirilir. İrsaliyelerin dökümü tek tek veya topluca yapılabilir.</a:t>
            </a:r>
          </a:p>
          <a:p>
            <a:endParaRPr lang="tr-TR" dirty="0"/>
          </a:p>
        </p:txBody>
      </p:sp>
    </p:spTree>
    <p:extLst>
      <p:ext uri="{BB962C8B-B14F-4D97-AF65-F5344CB8AC3E}">
        <p14:creationId xmlns:p14="http://schemas.microsoft.com/office/powerpoint/2010/main" val="5548028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124744"/>
            <a:ext cx="8229600" cy="4525963"/>
          </a:xfrm>
        </p:spPr>
        <p:txBody>
          <a:bodyPr/>
          <a:lstStyle/>
          <a:p>
            <a:r>
              <a:rPr lang="tr-TR" dirty="0"/>
              <a:t>Ürün hareketlerinin her aşaması izlenerek, stokların değer ve miktar yönetimi gerçekleştirilir. Stok yönetimi ile stok seviyeleri düşürebilir ve maliyetleri kontrol edilir. Ürünlerin istenilen ölçü birimlerine dönüşümü sağlanabilmektedir. Yani, </a:t>
            </a:r>
            <a:r>
              <a:rPr lang="tr-TR" dirty="0" err="1"/>
              <a:t>stoğa</a:t>
            </a:r>
            <a:r>
              <a:rPr lang="tr-TR" dirty="0"/>
              <a:t> adet olarak giren ürünler, paket, koli, litre, kilogram vs. birimler ile de işlem görebilmektedir.</a:t>
            </a:r>
          </a:p>
          <a:p>
            <a:endParaRPr lang="tr-TR" dirty="0"/>
          </a:p>
        </p:txBody>
      </p:sp>
    </p:spTree>
    <p:extLst>
      <p:ext uri="{BB962C8B-B14F-4D97-AF65-F5344CB8AC3E}">
        <p14:creationId xmlns:p14="http://schemas.microsoft.com/office/powerpoint/2010/main" val="356102306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29600" cy="5832648"/>
          </a:xfrm>
        </p:spPr>
        <p:txBody>
          <a:bodyPr/>
          <a:lstStyle/>
          <a:p>
            <a:r>
              <a:rPr lang="tr-TR" dirty="0"/>
              <a:t>Lojistik firma depolarına alınan ürünler uygun koşullarda saklanır. Ürünlerin iç süreçler ve müşteriye son sevkiyatı esnasında yapılan etiketleme, ambalajlama, depolama, koruma ve taşıma faaliyetlerinin, ürün üzerinde herhangi bir olumsuzluk oluşturmaması için gerekli önlemler alınır.</a:t>
            </a:r>
          </a:p>
          <a:p>
            <a:endParaRPr lang="tr-TR" dirty="0"/>
          </a:p>
        </p:txBody>
      </p:sp>
      <p:pic>
        <p:nvPicPr>
          <p:cNvPr id="4" name="image5.png"/>
          <p:cNvPicPr/>
          <p:nvPr/>
        </p:nvPicPr>
        <p:blipFill>
          <a:blip r:embed="rId2" cstate="print"/>
          <a:stretch>
            <a:fillRect/>
          </a:stretch>
        </p:blipFill>
        <p:spPr>
          <a:xfrm>
            <a:off x="1547664" y="3933056"/>
            <a:ext cx="5976664" cy="2376264"/>
          </a:xfrm>
          <a:prstGeom prst="rect">
            <a:avLst/>
          </a:prstGeom>
        </p:spPr>
      </p:pic>
    </p:spTree>
    <p:extLst>
      <p:ext uri="{BB962C8B-B14F-4D97-AF65-F5344CB8AC3E}">
        <p14:creationId xmlns:p14="http://schemas.microsoft.com/office/powerpoint/2010/main" val="117832306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548680"/>
            <a:ext cx="8229600" cy="1143000"/>
          </a:xfrm>
        </p:spPr>
        <p:txBody>
          <a:bodyPr>
            <a:normAutofit/>
          </a:bodyPr>
          <a:lstStyle/>
          <a:p>
            <a:r>
              <a:rPr lang="tr-TR" sz="4800" dirty="0">
                <a:solidFill>
                  <a:schemeClr val="tx1"/>
                </a:solidFill>
              </a:rPr>
              <a:t>Depodan Sipariş Toplama</a:t>
            </a:r>
          </a:p>
        </p:txBody>
      </p:sp>
      <p:sp>
        <p:nvSpPr>
          <p:cNvPr id="3" name="İçerik Yer Tutucusu 2"/>
          <p:cNvSpPr>
            <a:spLocks noGrp="1"/>
          </p:cNvSpPr>
          <p:nvPr>
            <p:ph idx="1"/>
          </p:nvPr>
        </p:nvSpPr>
        <p:spPr>
          <a:xfrm>
            <a:off x="467544" y="2060848"/>
            <a:ext cx="8229600" cy="4525963"/>
          </a:xfrm>
        </p:spPr>
        <p:txBody>
          <a:bodyPr/>
          <a:lstStyle/>
          <a:p>
            <a:r>
              <a:rPr lang="tr-TR" dirty="0"/>
              <a:t>Sevk planlaması sonucu yaratılan çıkış emirleri serbest bırakılmayı bekler. Bu emirlerin serbest bırakılması, </a:t>
            </a:r>
            <a:r>
              <a:rPr lang="tr-TR" dirty="0" smtClean="0"/>
              <a:t>adresten </a:t>
            </a:r>
            <a:r>
              <a:rPr lang="tr-TR" dirty="0"/>
              <a:t>alınması ve sevk alanı/</a:t>
            </a:r>
            <a:r>
              <a:rPr lang="tr-TR" dirty="0" err="1"/>
              <a:t>aracı’na</a:t>
            </a:r>
            <a:r>
              <a:rPr lang="tr-TR" dirty="0"/>
              <a:t> bırakılması toplama işlemini oluşturur.</a:t>
            </a:r>
          </a:p>
          <a:p>
            <a:endParaRPr lang="tr-TR" dirty="0"/>
          </a:p>
        </p:txBody>
      </p:sp>
    </p:spTree>
    <p:extLst>
      <p:ext uri="{BB962C8B-B14F-4D97-AF65-F5344CB8AC3E}">
        <p14:creationId xmlns:p14="http://schemas.microsoft.com/office/powerpoint/2010/main" val="336726784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08720"/>
            <a:ext cx="8229600" cy="5616624"/>
          </a:xfrm>
        </p:spPr>
        <p:txBody>
          <a:bodyPr/>
          <a:lstStyle/>
          <a:p>
            <a:r>
              <a:rPr lang="tr-TR" dirty="0"/>
              <a:t>Çıkış emirleri sevk planı bazında işlenebilir. Bütün sevk planı ya da bir kısmı serbest bırakılarak işlem yapılabilir. Konsolide sevklerde yani birden fazla müşterinin malı beraber ve topluca toplanacak ise çıkış emirleri bölge-koridor bazında gruplanarak toplama listeleri oluşturulur.</a:t>
            </a:r>
          </a:p>
          <a:p>
            <a:endParaRPr lang="tr-TR" dirty="0"/>
          </a:p>
        </p:txBody>
      </p:sp>
      <p:pic>
        <p:nvPicPr>
          <p:cNvPr id="4" name="image6.png"/>
          <p:cNvPicPr/>
          <p:nvPr/>
        </p:nvPicPr>
        <p:blipFill>
          <a:blip r:embed="rId2" cstate="print"/>
          <a:stretch>
            <a:fillRect/>
          </a:stretch>
        </p:blipFill>
        <p:spPr>
          <a:xfrm>
            <a:off x="1043608" y="4005064"/>
            <a:ext cx="6408712" cy="2520280"/>
          </a:xfrm>
          <a:prstGeom prst="rect">
            <a:avLst/>
          </a:prstGeom>
        </p:spPr>
      </p:pic>
    </p:spTree>
    <p:extLst>
      <p:ext uri="{BB962C8B-B14F-4D97-AF65-F5344CB8AC3E}">
        <p14:creationId xmlns:p14="http://schemas.microsoft.com/office/powerpoint/2010/main" val="19673257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052736"/>
            <a:ext cx="8229600" cy="5073427"/>
          </a:xfrm>
        </p:spPr>
        <p:txBody>
          <a:bodyPr/>
          <a:lstStyle/>
          <a:p>
            <a:r>
              <a:rPr lang="tr-TR" sz="3200" dirty="0"/>
              <a:t>Müşteri bazlı ve birden fazla müşterinin beraber ayrık olarak toplanması durumunda hangi toplama kabına koyduğu toplayıcı tarafından okutularak bildirilir ve sistem tarafından kontrol edilir. Toplama için </a:t>
            </a:r>
            <a:r>
              <a:rPr lang="tr-TR" sz="3200" dirty="0" err="1"/>
              <a:t>barkodlu</a:t>
            </a:r>
            <a:r>
              <a:rPr lang="tr-TR" sz="3200" dirty="0"/>
              <a:t> etiket kullanılıyorsa alınacak her ürün üzerine bir adet yapıştırılır ve sistemde kaydı yaratılır.</a:t>
            </a:r>
          </a:p>
          <a:p>
            <a:endParaRPr lang="tr-TR" dirty="0"/>
          </a:p>
        </p:txBody>
      </p:sp>
    </p:spTree>
    <p:extLst>
      <p:ext uri="{BB962C8B-B14F-4D97-AF65-F5344CB8AC3E}">
        <p14:creationId xmlns:p14="http://schemas.microsoft.com/office/powerpoint/2010/main" val="2401313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832648"/>
          </a:xfrm>
        </p:spPr>
        <p:txBody>
          <a:bodyPr/>
          <a:lstStyle/>
          <a:p>
            <a:r>
              <a:rPr lang="tr-TR" dirty="0"/>
              <a:t>Sevkiyat emirlerine bağlı olarak, depodan yapılacak mal toplama işleminin en verimli ve hızlı şekilde yapılabilmesi için deponun hangi bölüm ve raflarından, hangi ürünlerin ne miktarda toplanacağının bilinmesi gerekir.</a:t>
            </a:r>
          </a:p>
          <a:p>
            <a:endParaRPr lang="tr-TR" dirty="0"/>
          </a:p>
        </p:txBody>
      </p:sp>
      <p:pic>
        <p:nvPicPr>
          <p:cNvPr id="4" name="image7.png"/>
          <p:cNvPicPr/>
          <p:nvPr/>
        </p:nvPicPr>
        <p:blipFill>
          <a:blip r:embed="rId2" cstate="print"/>
          <a:stretch>
            <a:fillRect/>
          </a:stretch>
        </p:blipFill>
        <p:spPr>
          <a:xfrm>
            <a:off x="971600" y="3212976"/>
            <a:ext cx="6552728" cy="3240360"/>
          </a:xfrm>
          <a:prstGeom prst="rect">
            <a:avLst/>
          </a:prstGeom>
        </p:spPr>
      </p:pic>
    </p:spTree>
    <p:extLst>
      <p:ext uri="{BB962C8B-B14F-4D97-AF65-F5344CB8AC3E}">
        <p14:creationId xmlns:p14="http://schemas.microsoft.com/office/powerpoint/2010/main" val="32899985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433467"/>
          </a:xfrm>
        </p:spPr>
        <p:txBody>
          <a:bodyPr>
            <a:normAutofit/>
          </a:bodyPr>
          <a:lstStyle/>
          <a:p>
            <a:r>
              <a:rPr lang="tr-TR" dirty="0"/>
              <a:t>İsteğe bağlı olarak raf ve adreslemesi bulunan depolar için müşteri siparişlerinde yer alan mallar, el terminalleri ve </a:t>
            </a:r>
            <a:r>
              <a:rPr lang="tr-TR" dirty="0" err="1"/>
              <a:t>forklift</a:t>
            </a:r>
            <a:r>
              <a:rPr lang="tr-TR" dirty="0"/>
              <a:t> kullanılarak bulundukları raflardan toplanır. Mal toplama işlemi öncesinde, sipariş bilgileri ana bilgisayardan el terminaline aktarılır</a:t>
            </a:r>
            <a:r>
              <a:rPr lang="tr-TR" dirty="0" smtClean="0"/>
              <a:t>.</a:t>
            </a:r>
            <a:r>
              <a:rPr lang="tr-TR" dirty="0"/>
              <a:t> </a:t>
            </a:r>
          </a:p>
          <a:p>
            <a:r>
              <a:rPr lang="tr-TR" dirty="0"/>
              <a:t>Bu toplama işlemi sırasında ürünlerin ve/veya kolilerin üzerinde yer alan barkod bilgileri el terminallerine okutulur. Böylece sevk emrine dönüşmüş sipariş içinde yer almayan herhangi bir ürünün toplanması engellenir.</a:t>
            </a:r>
          </a:p>
          <a:p>
            <a:endParaRPr lang="tr-TR" dirty="0"/>
          </a:p>
        </p:txBody>
      </p:sp>
    </p:spTree>
    <p:extLst>
      <p:ext uri="{BB962C8B-B14F-4D97-AF65-F5344CB8AC3E}">
        <p14:creationId xmlns:p14="http://schemas.microsoft.com/office/powerpoint/2010/main" val="19275176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124744"/>
            <a:ext cx="7838945"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38343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1" algn="ctr" rtl="0">
              <a:spcBef>
                <a:spcPct val="0"/>
              </a:spcBef>
            </a:pPr>
            <a:r>
              <a:rPr lang="tr-TR" sz="4800" b="1" dirty="0"/>
              <a:t>Sevkiyat Süresini Planlama</a:t>
            </a:r>
            <a:r>
              <a:rPr lang="tr-TR" b="1" dirty="0"/>
              <a:t/>
            </a:r>
            <a:br>
              <a:rPr lang="tr-TR" b="1" dirty="0"/>
            </a:br>
            <a:endParaRPr lang="tr-TR" dirty="0"/>
          </a:p>
        </p:txBody>
      </p:sp>
      <p:sp>
        <p:nvSpPr>
          <p:cNvPr id="3" name="İçerik Yer Tutucusu 2"/>
          <p:cNvSpPr>
            <a:spLocks noGrp="1"/>
          </p:cNvSpPr>
          <p:nvPr>
            <p:ph idx="1"/>
          </p:nvPr>
        </p:nvSpPr>
        <p:spPr>
          <a:xfrm>
            <a:off x="467544" y="2060849"/>
            <a:ext cx="8229600" cy="3960440"/>
          </a:xfrm>
        </p:spPr>
        <p:txBody>
          <a:bodyPr/>
          <a:lstStyle/>
          <a:p>
            <a:r>
              <a:rPr lang="tr-TR" sz="3200" dirty="0"/>
              <a:t>Müşteri taleplerinin “istenilen zamanda” karşılanması, rekabet üstünlüğü açısından kritik öneme sahiptir. Lojistik firma, sevkiyat sürecini planlarken şu konuları göz önünde bulundurmalıdır:</a:t>
            </a:r>
          </a:p>
          <a:p>
            <a:endParaRPr lang="tr-TR" dirty="0"/>
          </a:p>
        </p:txBody>
      </p:sp>
    </p:spTree>
    <p:extLst>
      <p:ext uri="{BB962C8B-B14F-4D97-AF65-F5344CB8AC3E}">
        <p14:creationId xmlns:p14="http://schemas.microsoft.com/office/powerpoint/2010/main" val="37817750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55576" y="332656"/>
            <a:ext cx="7560840" cy="1181993"/>
          </a:xfrm>
        </p:spPr>
        <p:txBody>
          <a:bodyPr/>
          <a:lstStyle/>
          <a:p>
            <a:pPr algn="ctr"/>
            <a:r>
              <a:rPr lang="en-US" b="0" dirty="0">
                <a:solidFill>
                  <a:schemeClr val="bg1"/>
                </a:solidFill>
                <a:effectLst/>
              </a:rPr>
              <a:t>1. SEVKİYAT PLANLAMA</a:t>
            </a:r>
            <a:endParaRPr lang="tr-TR" b="0" dirty="0">
              <a:solidFill>
                <a:schemeClr val="bg1"/>
              </a:solidFill>
              <a:effectLst/>
            </a:endParaRPr>
          </a:p>
        </p:txBody>
      </p:sp>
      <p:sp>
        <p:nvSpPr>
          <p:cNvPr id="3" name="Alt Başlık 2"/>
          <p:cNvSpPr>
            <a:spLocks noGrp="1"/>
          </p:cNvSpPr>
          <p:nvPr>
            <p:ph type="subTitle" idx="1"/>
          </p:nvPr>
        </p:nvSpPr>
        <p:spPr>
          <a:xfrm>
            <a:off x="395536" y="1556792"/>
            <a:ext cx="8208912" cy="4608512"/>
          </a:xfrm>
        </p:spPr>
        <p:txBody>
          <a:bodyPr/>
          <a:lstStyle/>
          <a:p>
            <a:pPr algn="l"/>
            <a:r>
              <a:rPr lang="tr-TR" sz="3600" dirty="0">
                <a:solidFill>
                  <a:schemeClr val="tx1"/>
                </a:solidFill>
              </a:rPr>
              <a:t>Sevk planlama depodan yapılacak bir grup sevkiyatın çıkış adreslerinin belirlenmesi, bu adreslerden uygun emirlerin yaratılması, stokların rezervasyonu ve sevk emirlerinin yaratılması işlemidir. Bir sevk planı numarası ile takip edilir.</a:t>
            </a:r>
          </a:p>
          <a:p>
            <a:pPr algn="l"/>
            <a:endParaRPr lang="tr-TR" dirty="0"/>
          </a:p>
        </p:txBody>
      </p:sp>
    </p:spTree>
    <p:extLst>
      <p:ext uri="{BB962C8B-B14F-4D97-AF65-F5344CB8AC3E}">
        <p14:creationId xmlns:p14="http://schemas.microsoft.com/office/powerpoint/2010/main" val="2583779083"/>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620688"/>
            <a:ext cx="8229600" cy="5544616"/>
          </a:xfrm>
        </p:spPr>
        <p:txBody>
          <a:bodyPr>
            <a:normAutofit fontScale="92500"/>
          </a:bodyPr>
          <a:lstStyle/>
          <a:p>
            <a:pPr marL="342900" lvl="2" indent="-342900"/>
            <a:r>
              <a:rPr lang="tr-TR" sz="2800" b="1" dirty="0"/>
              <a:t>Geçiş süresi: </a:t>
            </a:r>
            <a:r>
              <a:rPr lang="tr-TR" sz="2800" dirty="0"/>
              <a:t>Ürünün tercih edilen bir taşıma biçimiyle sevkiyat noktasından varış noktasına taşınmasında geçen süredir. Deniz yolu, demir yolu ve kara yolu taşımacılığı haftaları bulan bir süre alabilir, oysa hava yolu geçiş süresi saatlerle ölçülür. Maliyet bir hız işlevidir; geçiş süresi ne kadar kısa olursa, fiyat o kadar yüksek olur.</a:t>
            </a:r>
          </a:p>
          <a:p>
            <a:pPr marL="342900" lvl="2" indent="-342900"/>
            <a:r>
              <a:rPr lang="tr-TR" sz="2800" b="1" dirty="0"/>
              <a:t>Teslim süresi: </a:t>
            </a:r>
            <a:r>
              <a:rPr lang="tr-TR" sz="2800" dirty="0"/>
              <a:t>Bir ürünün siparişi ile teslimi arasındaki </a:t>
            </a:r>
            <a:r>
              <a:rPr lang="tr-TR" sz="2800" dirty="0" smtClean="0"/>
              <a:t>süredir Teslim </a:t>
            </a:r>
            <a:r>
              <a:rPr lang="tr-TR" sz="2800" dirty="0"/>
              <a:t>süresi; sipariş işlemi, finansal transferler ve yükleme gibi teslimi yavaşlatan bütün diğer faktörleri kapsar. Uzun bir teslim süresine katlanabilen bir şirket genellikle taşımacılığın daha ucuz, daha yavaş biçimlerini kullanarak avantaj sağlar.</a:t>
            </a:r>
          </a:p>
          <a:p>
            <a:endParaRPr lang="tr-TR" dirty="0"/>
          </a:p>
        </p:txBody>
      </p:sp>
    </p:spTree>
    <p:extLst>
      <p:ext uri="{BB962C8B-B14F-4D97-AF65-F5344CB8AC3E}">
        <p14:creationId xmlns:p14="http://schemas.microsoft.com/office/powerpoint/2010/main" val="7751752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836712"/>
            <a:ext cx="8136904" cy="1719064"/>
          </a:xfrm>
        </p:spPr>
        <p:txBody>
          <a:bodyPr>
            <a:normAutofit fontScale="90000"/>
          </a:bodyPr>
          <a:lstStyle/>
          <a:p>
            <a:r>
              <a:rPr lang="tr-TR" dirty="0">
                <a:solidFill>
                  <a:schemeClr val="tx1"/>
                </a:solidFill>
              </a:rPr>
              <a:t>Sevkiyat süresi planlanırken iki temel amaç </a:t>
            </a:r>
            <a:r>
              <a:rPr lang="tr-TR" dirty="0" smtClean="0">
                <a:solidFill>
                  <a:schemeClr val="tx1"/>
                </a:solidFill>
              </a:rPr>
              <a:t>hedeflenir</a:t>
            </a:r>
            <a:r>
              <a:rPr lang="tr-TR" dirty="0"/>
              <a:t/>
            </a:r>
            <a:br>
              <a:rPr lang="tr-TR" dirty="0"/>
            </a:br>
            <a:endParaRPr lang="tr-TR" dirty="0"/>
          </a:p>
        </p:txBody>
      </p:sp>
      <p:sp>
        <p:nvSpPr>
          <p:cNvPr id="3" name="İçerik Yer Tutucusu 2"/>
          <p:cNvSpPr>
            <a:spLocks noGrp="1"/>
          </p:cNvSpPr>
          <p:nvPr>
            <p:ph idx="1"/>
          </p:nvPr>
        </p:nvSpPr>
        <p:spPr>
          <a:xfrm>
            <a:off x="457200" y="2276872"/>
            <a:ext cx="8229600" cy="3849291"/>
          </a:xfrm>
        </p:spPr>
        <p:txBody>
          <a:bodyPr>
            <a:normAutofit fontScale="92500" lnSpcReduction="20000"/>
          </a:bodyPr>
          <a:lstStyle/>
          <a:p>
            <a:pPr lvl="2"/>
            <a:r>
              <a:rPr lang="tr-TR" sz="3200" b="1" dirty="0"/>
              <a:t>Ürün gecikmelerinin </a:t>
            </a:r>
            <a:r>
              <a:rPr lang="tr-TR" sz="3200" b="1" dirty="0" err="1"/>
              <a:t>minimizasyonu</a:t>
            </a:r>
            <a:r>
              <a:rPr lang="tr-TR" sz="3200" b="1" dirty="0"/>
              <a:t>: </a:t>
            </a:r>
            <a:r>
              <a:rPr lang="tr-TR" sz="3200" dirty="0"/>
              <a:t>Planlanan ürün sevkiyat tarihi ile gerçekleşen ürün sevkiyat tarihi arasındaki sürenin azaltılmasıdır.</a:t>
            </a:r>
          </a:p>
          <a:p>
            <a:pPr lvl="2"/>
            <a:r>
              <a:rPr lang="tr-TR" sz="3200" b="1" dirty="0"/>
              <a:t>Müşteri teslim süresinin </a:t>
            </a:r>
            <a:r>
              <a:rPr lang="tr-TR" sz="3200" b="1" dirty="0" err="1"/>
              <a:t>minimizasyonu</a:t>
            </a:r>
            <a:r>
              <a:rPr lang="tr-TR" sz="3200" b="1" dirty="0"/>
              <a:t>: </a:t>
            </a:r>
            <a:r>
              <a:rPr lang="tr-TR" sz="3200" dirty="0"/>
              <a:t>Sipariş verildiği zamandan siparişin müşteri tarafından alınmasına kadar geçen sürenin en aza indirgenmesidir.</a:t>
            </a:r>
          </a:p>
          <a:p>
            <a:endParaRPr lang="tr-TR" dirty="0"/>
          </a:p>
        </p:txBody>
      </p:sp>
    </p:spTree>
    <p:extLst>
      <p:ext uri="{BB962C8B-B14F-4D97-AF65-F5344CB8AC3E}">
        <p14:creationId xmlns:p14="http://schemas.microsoft.com/office/powerpoint/2010/main" val="1036213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1" algn="ctr" rtl="0">
              <a:spcBef>
                <a:spcPct val="0"/>
              </a:spcBef>
            </a:pPr>
            <a:r>
              <a:rPr lang="tr-TR" sz="4800" b="1" dirty="0"/>
              <a:t>Araç Türünü Planlama</a:t>
            </a:r>
            <a:r>
              <a:rPr lang="tr-TR" b="1" dirty="0"/>
              <a:t/>
            </a:r>
            <a:br>
              <a:rPr lang="tr-TR" b="1" dirty="0"/>
            </a:br>
            <a:endParaRPr lang="tr-TR" dirty="0"/>
          </a:p>
        </p:txBody>
      </p:sp>
      <p:sp>
        <p:nvSpPr>
          <p:cNvPr id="3" name="İçerik Yer Tutucusu 2"/>
          <p:cNvSpPr>
            <a:spLocks noGrp="1"/>
          </p:cNvSpPr>
          <p:nvPr>
            <p:ph idx="1"/>
          </p:nvPr>
        </p:nvSpPr>
        <p:spPr>
          <a:xfrm>
            <a:off x="457200" y="1484784"/>
            <a:ext cx="8229600" cy="4896544"/>
          </a:xfrm>
        </p:spPr>
        <p:txBody>
          <a:bodyPr/>
          <a:lstStyle/>
          <a:p>
            <a:r>
              <a:rPr lang="tr-TR" sz="2800" dirty="0"/>
              <a:t>Sevkiyat ve taşıma sisteminin verimli kullanılabilmesi için araç seçiminin doğru yapılması gerekir. Taşıma yapılacak aracın türü, kapasitesi ve diğer özellikleri sevk edilecek malın cinsi, ağırlığı, fiziksel ve mekanik özellikleri, taşıma mesafesi dikkate alınarak belirlenir.</a:t>
            </a:r>
          </a:p>
          <a:p>
            <a:pPr lvl="2"/>
            <a:r>
              <a:rPr lang="tr-TR" sz="2800" dirty="0"/>
              <a:t>Ürün yapısına göre taşıma sisteminin belirlenmesi</a:t>
            </a:r>
          </a:p>
          <a:p>
            <a:pPr lvl="2"/>
            <a:r>
              <a:rPr lang="tr-TR" sz="2800" dirty="0"/>
              <a:t>Taşıma araçlarının özelliklerinin belirlenmesi</a:t>
            </a:r>
          </a:p>
          <a:p>
            <a:pPr lvl="2"/>
            <a:r>
              <a:rPr lang="tr-TR" sz="2800" dirty="0"/>
              <a:t>Nakliye maliyetlerinin hesaplanması gerekir</a:t>
            </a:r>
          </a:p>
          <a:p>
            <a:endParaRPr lang="tr-TR" dirty="0"/>
          </a:p>
        </p:txBody>
      </p:sp>
    </p:spTree>
    <p:extLst>
      <p:ext uri="{BB962C8B-B14F-4D97-AF65-F5344CB8AC3E}">
        <p14:creationId xmlns:p14="http://schemas.microsoft.com/office/powerpoint/2010/main" val="26515041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688632"/>
          </a:xfrm>
        </p:spPr>
        <p:txBody>
          <a:bodyPr/>
          <a:lstStyle/>
          <a:p>
            <a:r>
              <a:rPr lang="tr-TR" dirty="0"/>
              <a:t>Ürünün yapısal özelliği taşıma aracını seçiminde önemli rol oynar. Taşıma sırasında yük olarak adlandıran ürünler kendi arasında çeşitli sınıflandırmaya tabi tutulur ( Dökme yük, kuru yük, sıvılar, gazlar vb. ). Buna bağlı olarak da taşıma sistemine karar verilir ( Konteyner, tanker, tır, kamyon vb. ).</a:t>
            </a:r>
          </a:p>
          <a:p>
            <a:endParaRPr lang="tr-TR" dirty="0"/>
          </a:p>
        </p:txBody>
      </p:sp>
      <p:pic>
        <p:nvPicPr>
          <p:cNvPr id="5" name="image10.jpeg"/>
          <p:cNvPicPr/>
          <p:nvPr/>
        </p:nvPicPr>
        <p:blipFill>
          <a:blip r:embed="rId2" cstate="print"/>
          <a:stretch>
            <a:fillRect/>
          </a:stretch>
        </p:blipFill>
        <p:spPr>
          <a:xfrm>
            <a:off x="1259632" y="4077072"/>
            <a:ext cx="6336704" cy="2367915"/>
          </a:xfrm>
          <a:prstGeom prst="rect">
            <a:avLst/>
          </a:prstGeom>
        </p:spPr>
      </p:pic>
    </p:spTree>
    <p:extLst>
      <p:ext uri="{BB962C8B-B14F-4D97-AF65-F5344CB8AC3E}">
        <p14:creationId xmlns:p14="http://schemas.microsoft.com/office/powerpoint/2010/main" val="5567712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836712"/>
            <a:ext cx="8229600" cy="5289451"/>
          </a:xfrm>
        </p:spPr>
        <p:txBody>
          <a:bodyPr>
            <a:normAutofit/>
          </a:bodyPr>
          <a:lstStyle/>
          <a:p>
            <a:r>
              <a:rPr lang="tr-TR" dirty="0"/>
              <a:t>Araç türünün belirlenmesinde nakliye giderlerinin hesaplanması önemli rol oynar. Ürünün teslimat adresine kısa sürede ulaşımı isteniyorsa hava yolu tercih edilecektir. Fakat bu tercih firmaya yüklü bir maliyet getirecektir. Deniz yolu ve demiryolunun tercih edilmesi maliyetleri azaltacak fakat ulaşım süresini fazlalaştıracaktır. Bütün bu ölçütleri göz önünde bulundurarak yurt içi taşımacılıkta çoğunlukla tercih kara yolu taşımacılığından yana olmaktadır.</a:t>
            </a:r>
          </a:p>
          <a:p>
            <a:endParaRPr lang="tr-TR" dirty="0"/>
          </a:p>
        </p:txBody>
      </p:sp>
    </p:spTree>
    <p:extLst>
      <p:ext uri="{BB962C8B-B14F-4D97-AF65-F5344CB8AC3E}">
        <p14:creationId xmlns:p14="http://schemas.microsoft.com/office/powerpoint/2010/main" val="24225902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dirty="0">
                <a:solidFill>
                  <a:schemeClr val="tx1"/>
                </a:solidFill>
              </a:rPr>
              <a:t>SON KONTROL VE YÜKLEME</a:t>
            </a:r>
          </a:p>
        </p:txBody>
      </p:sp>
      <p:sp>
        <p:nvSpPr>
          <p:cNvPr id="3" name="İçerik Yer Tutucusu 2"/>
          <p:cNvSpPr>
            <a:spLocks noGrp="1"/>
          </p:cNvSpPr>
          <p:nvPr>
            <p:ph idx="1"/>
          </p:nvPr>
        </p:nvSpPr>
        <p:spPr>
          <a:xfrm>
            <a:off x="467544" y="2204864"/>
            <a:ext cx="8229600" cy="4464496"/>
          </a:xfrm>
        </p:spPr>
        <p:txBody>
          <a:bodyPr/>
          <a:lstStyle/>
          <a:p>
            <a:pPr marL="342900" lvl="1" indent="-342900">
              <a:buFont typeface="Arial" panose="020B0604020202020204" pitchFamily="34" charset="0"/>
              <a:buChar char="•"/>
            </a:pPr>
            <a:r>
              <a:rPr lang="tr-TR" sz="3600" dirty="0"/>
              <a:t>Son </a:t>
            </a:r>
            <a:r>
              <a:rPr lang="tr-TR" sz="3600" dirty="0" smtClean="0"/>
              <a:t>Kontrol: </a:t>
            </a:r>
            <a:r>
              <a:rPr lang="tr-TR" sz="3200" dirty="0" smtClean="0"/>
              <a:t>Dağıtım </a:t>
            </a:r>
            <a:r>
              <a:rPr lang="tr-TR" sz="3200" dirty="0"/>
              <a:t>öncesinde ürünler şekil açısından tekrar kontrol edilir. Bu kontrol işlemi sırasında daha önce tanımlanan ürünlerden numune alınarak son kontroller yapılır.</a:t>
            </a:r>
          </a:p>
          <a:p>
            <a:pPr marL="342900" lvl="1" indent="-342900">
              <a:buFont typeface="Arial" panose="020B0604020202020204" pitchFamily="34" charset="0"/>
              <a:buChar char="•"/>
            </a:pPr>
            <a:endParaRPr lang="tr-TR" dirty="0"/>
          </a:p>
          <a:p>
            <a:endParaRPr lang="tr-TR" dirty="0"/>
          </a:p>
        </p:txBody>
      </p:sp>
    </p:spTree>
    <p:extLst>
      <p:ext uri="{BB962C8B-B14F-4D97-AF65-F5344CB8AC3E}">
        <p14:creationId xmlns:p14="http://schemas.microsoft.com/office/powerpoint/2010/main" val="122265021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lstStyle/>
          <a:p>
            <a:r>
              <a:rPr lang="tr-TR" dirty="0"/>
              <a:t>Kontrolü tamamlanan ürünler, talimatlarda belirtilen koşullara uygun olarak depolandıkları alanlardan alınır ve müşteri talimatlarına göre paketleme birimine gönderilir. Hangi sipariş için hangi ürünlerin, ne miktarda ve ne tür ambalajla paketleneceğinin çözümüne gidilir. Alıcı adreslerinin yer aldığı gönderi etiketleri üretilerek faturalarla eşleştirilir ve müşteri tarafından temin edilen ambalaj malzemeleri ile paketlenir.</a:t>
            </a:r>
          </a:p>
          <a:p>
            <a:endParaRPr lang="tr-TR" dirty="0"/>
          </a:p>
        </p:txBody>
      </p:sp>
    </p:spTree>
    <p:extLst>
      <p:ext uri="{BB962C8B-B14F-4D97-AF65-F5344CB8AC3E}">
        <p14:creationId xmlns:p14="http://schemas.microsoft.com/office/powerpoint/2010/main" val="23455662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836712"/>
            <a:ext cx="8229600" cy="5289451"/>
          </a:xfrm>
        </p:spPr>
        <p:txBody>
          <a:bodyPr/>
          <a:lstStyle/>
          <a:p>
            <a:r>
              <a:rPr lang="tr-TR" dirty="0"/>
              <a:t>Dağıtımı  gerçekleştirilecek  ürünler  adreslerine  göre  bir  gruplamaya  tabi     tutulur.</a:t>
            </a:r>
          </a:p>
          <a:p>
            <a:r>
              <a:rPr lang="tr-TR" dirty="0"/>
              <a:t>Sevkiyatların hangi araçlara hangi sıra ile yükleneceğinin planlaması yapılır.</a:t>
            </a:r>
          </a:p>
          <a:p>
            <a:endParaRPr lang="tr-TR" dirty="0"/>
          </a:p>
        </p:txBody>
      </p:sp>
      <p:pic>
        <p:nvPicPr>
          <p:cNvPr id="4" name="image12.png"/>
          <p:cNvPicPr/>
          <p:nvPr/>
        </p:nvPicPr>
        <p:blipFill>
          <a:blip r:embed="rId2" cstate="print"/>
          <a:stretch>
            <a:fillRect/>
          </a:stretch>
        </p:blipFill>
        <p:spPr>
          <a:xfrm>
            <a:off x="1403648" y="3428999"/>
            <a:ext cx="5616624" cy="2448273"/>
          </a:xfrm>
          <a:prstGeom prst="rect">
            <a:avLst/>
          </a:prstGeom>
        </p:spPr>
      </p:pic>
    </p:spTree>
    <p:extLst>
      <p:ext uri="{BB962C8B-B14F-4D97-AF65-F5344CB8AC3E}">
        <p14:creationId xmlns:p14="http://schemas.microsoft.com/office/powerpoint/2010/main" val="32107503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980728"/>
            <a:ext cx="8229600" cy="4525963"/>
          </a:xfrm>
        </p:spPr>
        <p:txBody>
          <a:bodyPr/>
          <a:lstStyle/>
          <a:p>
            <a:r>
              <a:rPr lang="tr-TR" dirty="0"/>
              <a:t>Ürünlerin fiziksel kontrolleri tamamlandıktan sonra, son aşamada ambalajlar üzerine barkod etiketleri yapıştırılır. Böylelikle dağıtımın gerçekleşmesi için depoda yapılan son kontrol hareketleri tamamlanır ve araç yüklemeye hazır hâle getirilir.</a:t>
            </a:r>
          </a:p>
          <a:p>
            <a:endParaRPr lang="tr-TR" dirty="0"/>
          </a:p>
        </p:txBody>
      </p:sp>
    </p:spTree>
    <p:extLst>
      <p:ext uri="{BB962C8B-B14F-4D97-AF65-F5344CB8AC3E}">
        <p14:creationId xmlns:p14="http://schemas.microsoft.com/office/powerpoint/2010/main" val="3786456250"/>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29600" cy="1143000"/>
          </a:xfrm>
        </p:spPr>
        <p:txBody>
          <a:bodyPr>
            <a:normAutofit/>
          </a:bodyPr>
          <a:lstStyle/>
          <a:p>
            <a:pPr algn="ctr"/>
            <a:r>
              <a:rPr lang="tr-TR" sz="4800" dirty="0" smtClean="0">
                <a:solidFill>
                  <a:schemeClr val="tx1"/>
                </a:solidFill>
              </a:rPr>
              <a:t>YÜKLEME</a:t>
            </a:r>
            <a:endParaRPr lang="tr-TR" sz="4800" dirty="0">
              <a:solidFill>
                <a:schemeClr val="tx1"/>
              </a:solidFill>
            </a:endParaRPr>
          </a:p>
        </p:txBody>
      </p:sp>
      <p:sp>
        <p:nvSpPr>
          <p:cNvPr id="3" name="İçerik Yer Tutucusu 2"/>
          <p:cNvSpPr>
            <a:spLocks noGrp="1"/>
          </p:cNvSpPr>
          <p:nvPr>
            <p:ph idx="1"/>
          </p:nvPr>
        </p:nvSpPr>
        <p:spPr/>
        <p:txBody>
          <a:bodyPr>
            <a:normAutofit/>
          </a:bodyPr>
          <a:lstStyle/>
          <a:p>
            <a:r>
              <a:rPr lang="tr-TR" dirty="0"/>
              <a:t>Sevk talimatlarına uygun olarak depodan toplanan ve depo çıkış kapılarında hazır hâle getirilen ürünler çeşitli yöntemlerle taşıma aracına aktarılır. Bu aktarım sırasında kullanılan araçlar ve yöntemler farklılık gösterir</a:t>
            </a:r>
            <a:r>
              <a:rPr lang="tr-TR" dirty="0" smtClean="0"/>
              <a:t>.</a:t>
            </a:r>
          </a:p>
          <a:p>
            <a:r>
              <a:rPr lang="tr-TR" dirty="0" err="1"/>
              <a:t>Forklift</a:t>
            </a:r>
            <a:r>
              <a:rPr lang="tr-TR" dirty="0"/>
              <a:t>, palet ve ayarlı rampa gibi depolamada kullanılan araçlar yükleme süreçlerinde kullanılan temel araç ve gereçlerdir.</a:t>
            </a:r>
          </a:p>
          <a:p>
            <a:endParaRPr lang="tr-TR" dirty="0"/>
          </a:p>
          <a:p>
            <a:endParaRPr lang="tr-TR" dirty="0"/>
          </a:p>
        </p:txBody>
      </p:sp>
    </p:spTree>
    <p:extLst>
      <p:ext uri="{BB962C8B-B14F-4D97-AF65-F5344CB8AC3E}">
        <p14:creationId xmlns:p14="http://schemas.microsoft.com/office/powerpoint/2010/main" val="2565171077"/>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idx="1"/>
          </p:nvPr>
        </p:nvSpPr>
        <p:spPr>
          <a:xfrm>
            <a:off x="395536" y="548680"/>
            <a:ext cx="8280920" cy="5544616"/>
          </a:xfrm>
        </p:spPr>
        <p:txBody>
          <a:bodyPr>
            <a:noAutofit/>
          </a:bodyPr>
          <a:lstStyle/>
          <a:p>
            <a:r>
              <a:rPr lang="tr-TR" sz="3400" dirty="0"/>
              <a:t>Yaratma tarihi, yaratan kullanıcı, depo </a:t>
            </a:r>
            <a:r>
              <a:rPr lang="tr-TR" sz="3400" dirty="0" smtClean="0"/>
              <a:t>kodu, açıklama</a:t>
            </a:r>
            <a:r>
              <a:rPr lang="tr-TR" sz="3400" dirty="0"/>
              <a:t>, </a:t>
            </a:r>
            <a:r>
              <a:rPr lang="tr-TR" sz="3400" dirty="0" smtClean="0"/>
              <a:t>sipariş </a:t>
            </a:r>
            <a:r>
              <a:rPr lang="tr-TR" sz="3400" dirty="0"/>
              <a:t>türü </a:t>
            </a:r>
            <a:r>
              <a:rPr lang="tr-TR" sz="3400" dirty="0" smtClean="0"/>
              <a:t>ana </a:t>
            </a:r>
            <a:r>
              <a:rPr lang="tr-TR" sz="3400" dirty="0"/>
              <a:t>kayıtta yer alır. Parametreler kısmında siparişler, sevk </a:t>
            </a:r>
            <a:r>
              <a:rPr lang="tr-TR" sz="3400" dirty="0" smtClean="0"/>
              <a:t>emirleri, müşteriler</a:t>
            </a:r>
            <a:r>
              <a:rPr lang="tr-TR" sz="3400" dirty="0"/>
              <a:t>, ürünler, </a:t>
            </a:r>
            <a:r>
              <a:rPr lang="tr-TR" sz="3400" dirty="0" smtClean="0"/>
              <a:t>coğrafi bölgeler</a:t>
            </a:r>
            <a:r>
              <a:rPr lang="tr-TR" sz="3400" dirty="0"/>
              <a:t>, şehirler ya da hatlar birden fazla ve paralel olarak </a:t>
            </a:r>
            <a:r>
              <a:rPr lang="tr-TR" sz="3400" dirty="0" smtClean="0"/>
              <a:t>seçilebilir. Bu parametrelerin </a:t>
            </a:r>
            <a:r>
              <a:rPr lang="tr-TR" sz="3400" dirty="0"/>
              <a:t>hepsini sağlayan sevk emirleri dağıtılır. Sevk emirleri için istenirse emir miktarının bir kısmı da seçilir. Müşteri bilgisi girilmemiş ise sistem tarafından toplama öncesi oluşturulabilir. </a:t>
            </a:r>
          </a:p>
        </p:txBody>
      </p:sp>
    </p:spTree>
    <p:extLst>
      <p:ext uri="{BB962C8B-B14F-4D97-AF65-F5344CB8AC3E}">
        <p14:creationId xmlns:p14="http://schemas.microsoft.com/office/powerpoint/2010/main" val="2728367722"/>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4800" dirty="0">
                <a:solidFill>
                  <a:schemeClr val="tx1"/>
                </a:solidFill>
              </a:rPr>
              <a:t>Rampa Yönetimi Yapmak </a:t>
            </a:r>
          </a:p>
        </p:txBody>
      </p:sp>
      <p:sp>
        <p:nvSpPr>
          <p:cNvPr id="3" name="İçerik Yer Tutucusu 2"/>
          <p:cNvSpPr>
            <a:spLocks noGrp="1"/>
          </p:cNvSpPr>
          <p:nvPr>
            <p:ph idx="1"/>
          </p:nvPr>
        </p:nvSpPr>
        <p:spPr>
          <a:xfrm>
            <a:off x="457200" y="2420888"/>
            <a:ext cx="8229600" cy="3903712"/>
          </a:xfrm>
        </p:spPr>
        <p:txBody>
          <a:bodyPr/>
          <a:lstStyle/>
          <a:p>
            <a:r>
              <a:rPr lang="tr-TR" sz="3200" dirty="0"/>
              <a:t>Rampa ve yükleme araçları, her türlü lojistik yüklemede depolarda, hangarlarda, yükleme ve boşaltma esnasında ısı kaybını ortadan kaldırmak, enerji tasarrufu sağlamak ve iş verimliliğini artırmak için geniş bir ortak kullanım alanı sağlar.</a:t>
            </a:r>
          </a:p>
          <a:p>
            <a:endParaRPr lang="tr-TR" dirty="0"/>
          </a:p>
        </p:txBody>
      </p:sp>
    </p:spTree>
    <p:extLst>
      <p:ext uri="{BB962C8B-B14F-4D97-AF65-F5344CB8AC3E}">
        <p14:creationId xmlns:p14="http://schemas.microsoft.com/office/powerpoint/2010/main" val="3916980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5211" y="980728"/>
            <a:ext cx="8229600" cy="5505475"/>
          </a:xfrm>
        </p:spPr>
        <p:txBody>
          <a:bodyPr/>
          <a:lstStyle/>
          <a:p>
            <a:r>
              <a:rPr lang="tr-TR" dirty="0"/>
              <a:t>Yükleme işleminde kullanılan rampalar, depo giriş kapısında sabit olarak bulunabileceği gibi, yükleme ve boşaltma işlemlerinin depodan ayrı bir bölgede yapılması durumunda mobil ( hareketli ) rampa şeklinde de kullanılabilir.</a:t>
            </a:r>
          </a:p>
          <a:p>
            <a:endParaRPr lang="tr-TR" dirty="0"/>
          </a:p>
        </p:txBody>
      </p:sp>
      <p:pic>
        <p:nvPicPr>
          <p:cNvPr id="5" name="image15.jpeg"/>
          <p:cNvPicPr/>
          <p:nvPr/>
        </p:nvPicPr>
        <p:blipFill>
          <a:blip r:embed="rId2" cstate="print"/>
          <a:stretch>
            <a:fillRect/>
          </a:stretch>
        </p:blipFill>
        <p:spPr>
          <a:xfrm>
            <a:off x="1259632" y="3429000"/>
            <a:ext cx="6840759" cy="2808312"/>
          </a:xfrm>
          <a:prstGeom prst="rect">
            <a:avLst/>
          </a:prstGeom>
        </p:spPr>
      </p:pic>
    </p:spTree>
    <p:extLst>
      <p:ext uri="{BB962C8B-B14F-4D97-AF65-F5344CB8AC3E}">
        <p14:creationId xmlns:p14="http://schemas.microsoft.com/office/powerpoint/2010/main" val="35551700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836712"/>
            <a:ext cx="8229600" cy="1143000"/>
          </a:xfrm>
        </p:spPr>
        <p:txBody>
          <a:bodyPr>
            <a:normAutofit fontScale="90000"/>
          </a:bodyPr>
          <a:lstStyle/>
          <a:p>
            <a:pPr lvl="3" algn="ctr" rtl="0">
              <a:spcBef>
                <a:spcPct val="0"/>
              </a:spcBef>
            </a:pPr>
            <a:r>
              <a:rPr lang="tr-TR" sz="4400" dirty="0"/>
              <a:t>Yükleme Sırasında Kullanılan Araçlar</a:t>
            </a:r>
            <a:r>
              <a:rPr lang="tr-TR" sz="1600" dirty="0"/>
              <a:t/>
            </a:r>
            <a:br>
              <a:rPr lang="tr-TR" sz="1600" dirty="0"/>
            </a:br>
            <a:endParaRPr lang="tr-TR" dirty="0"/>
          </a:p>
        </p:txBody>
      </p:sp>
      <p:sp>
        <p:nvSpPr>
          <p:cNvPr id="3" name="İçerik Yer Tutucusu 2"/>
          <p:cNvSpPr>
            <a:spLocks noGrp="1"/>
          </p:cNvSpPr>
          <p:nvPr>
            <p:ph idx="1"/>
          </p:nvPr>
        </p:nvSpPr>
        <p:spPr/>
        <p:txBody>
          <a:bodyPr>
            <a:normAutofit/>
          </a:bodyPr>
          <a:lstStyle/>
          <a:p>
            <a:r>
              <a:rPr lang="tr-TR" dirty="0"/>
              <a:t>Depolarda muhafaza edilen ürünlerin, depo içinde taşıma ve istifleme işlemlerinin gerçekleştirilmesi, nakliye aracına yükleme ve boşaltmalarının sorunsuz biçimde yapılması için, gördükleri işe, kapasiteleri ve tasarımlarına göre farklılık gösteren taşıma ve yükleme araçlarından yararlanılmaktadır. Ürünün özelliğine ( yapısı, ağırlığı vb. ), taşıma aracının türüne ve ambalaj şekline göre yükleme sırasında genellikle şu araçlar kullanılır:</a:t>
            </a:r>
          </a:p>
          <a:p>
            <a:endParaRPr lang="tr-TR" dirty="0"/>
          </a:p>
        </p:txBody>
      </p:sp>
    </p:spTree>
    <p:extLst>
      <p:ext uri="{BB962C8B-B14F-4D97-AF65-F5344CB8AC3E}">
        <p14:creationId xmlns:p14="http://schemas.microsoft.com/office/powerpoint/2010/main" val="1441072883"/>
      </p:ext>
    </p:extLst>
  </p:cSld>
  <p:clrMapOvr>
    <a:masterClrMapping/>
  </p:clrMapOvr>
  <p:transition spd="slow">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5" algn="ctr" rtl="0">
              <a:spcBef>
                <a:spcPct val="0"/>
              </a:spcBef>
            </a:pPr>
            <a:r>
              <a:rPr lang="tr-TR" sz="4800" dirty="0" err="1"/>
              <a:t>Forklift</a:t>
            </a:r>
            <a:r>
              <a:rPr lang="tr-TR" b="1" dirty="0"/>
              <a:t/>
            </a:r>
            <a:br>
              <a:rPr lang="tr-TR" b="1" dirty="0"/>
            </a:br>
            <a:endParaRPr lang="tr-TR" dirty="0"/>
          </a:p>
        </p:txBody>
      </p:sp>
      <p:sp>
        <p:nvSpPr>
          <p:cNvPr id="3" name="İçerik Yer Tutucusu 2"/>
          <p:cNvSpPr>
            <a:spLocks noGrp="1"/>
          </p:cNvSpPr>
          <p:nvPr>
            <p:ph idx="1"/>
          </p:nvPr>
        </p:nvSpPr>
        <p:spPr/>
        <p:txBody>
          <a:bodyPr>
            <a:normAutofit/>
          </a:bodyPr>
          <a:lstStyle/>
          <a:p>
            <a:r>
              <a:rPr lang="tr-TR" dirty="0"/>
              <a:t>Bir yükün yatay ve dikey hareketini yapan bir istifleme </a:t>
            </a:r>
            <a:r>
              <a:rPr lang="tr-TR" dirty="0" err="1"/>
              <a:t>aracıdır.Forkliftler</a:t>
            </a:r>
            <a:r>
              <a:rPr lang="tr-TR" dirty="0"/>
              <a:t>, herhangi bir yükü çatallı kolları ile alıp kaldırarak, belirli bir mesafeye taşıyıp istif etmeye yarayan taşıma  ve  kaldırma  makinalarıdır.  Sanayi  kesimlerinde;  depo,  gümrük,  ambar  gibi      </a:t>
            </a:r>
            <a:r>
              <a:rPr lang="tr-TR" dirty="0" smtClean="0"/>
              <a:t>iş </a:t>
            </a:r>
            <a:r>
              <a:rPr lang="tr-TR" dirty="0"/>
              <a:t>yerlerinde ekonomik olarak iş yapan makinelerdir. Bu makineler ile malzemelerin yükleme, boşaltma ve taşıma hizmetleri yapılmaktadır.</a:t>
            </a:r>
          </a:p>
          <a:p>
            <a:endParaRPr lang="tr-TR" dirty="0"/>
          </a:p>
          <a:p>
            <a:endParaRPr lang="tr-TR" dirty="0"/>
          </a:p>
        </p:txBody>
      </p:sp>
    </p:spTree>
    <p:extLst>
      <p:ext uri="{BB962C8B-B14F-4D97-AF65-F5344CB8AC3E}">
        <p14:creationId xmlns:p14="http://schemas.microsoft.com/office/powerpoint/2010/main" val="5379256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556792"/>
            <a:ext cx="6696744" cy="374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8429718"/>
      </p:ext>
    </p:extLst>
  </p:cSld>
  <p:clrMapOvr>
    <a:masterClrMapping/>
  </p:clrMapOvr>
  <p:transition spd="slow">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5" algn="ctr" rtl="0">
              <a:spcBef>
                <a:spcPct val="0"/>
              </a:spcBef>
            </a:pPr>
            <a:r>
              <a:rPr lang="tr-TR" sz="4800" dirty="0" err="1"/>
              <a:t>Transpalet</a:t>
            </a:r>
            <a:r>
              <a:rPr lang="tr-TR" b="1" dirty="0"/>
              <a:t/>
            </a:r>
            <a:br>
              <a:rPr lang="tr-TR" b="1" dirty="0"/>
            </a:br>
            <a:endParaRPr lang="tr-TR" dirty="0"/>
          </a:p>
        </p:txBody>
      </p:sp>
      <p:sp>
        <p:nvSpPr>
          <p:cNvPr id="3" name="İçerik Yer Tutucusu 2"/>
          <p:cNvSpPr>
            <a:spLocks noGrp="1"/>
          </p:cNvSpPr>
          <p:nvPr>
            <p:ph idx="1"/>
          </p:nvPr>
        </p:nvSpPr>
        <p:spPr/>
        <p:txBody>
          <a:bodyPr/>
          <a:lstStyle/>
          <a:p>
            <a:r>
              <a:rPr lang="tr-TR" dirty="0"/>
              <a:t>Palet taşıma araçları, yük paletlerinin fabrika içi taşımalarında yardımcıdır</a:t>
            </a:r>
            <a:r>
              <a:rPr lang="tr-TR" dirty="0" smtClean="0"/>
              <a:t>. Güvenlik </a:t>
            </a:r>
            <a:r>
              <a:rPr lang="tr-TR" dirty="0"/>
              <a:t>kontrol kolu sayesinde, istenilen her işlevi problemsiz ve kolayca yerine getirir. Palet taşıma araçları</a:t>
            </a:r>
            <a:r>
              <a:rPr lang="tr-TR" dirty="0" smtClean="0"/>
              <a:t>; iş </a:t>
            </a:r>
            <a:r>
              <a:rPr lang="tr-TR" dirty="0"/>
              <a:t>yerlerindeki fiziksel zorlanmayı ortadan kaldırır ve kısa mesafe taşımalarında pahalı araçların kullanılmasını engeller</a:t>
            </a:r>
            <a:r>
              <a:rPr lang="tr-TR" dirty="0" smtClean="0"/>
              <a:t>. Palet </a:t>
            </a:r>
            <a:r>
              <a:rPr lang="tr-TR" dirty="0"/>
              <a:t>taşıma araçlarının birçok modelleri mevcuttur. </a:t>
            </a:r>
          </a:p>
        </p:txBody>
      </p:sp>
    </p:spTree>
    <p:extLst>
      <p:ext uri="{BB962C8B-B14F-4D97-AF65-F5344CB8AC3E}">
        <p14:creationId xmlns:p14="http://schemas.microsoft.com/office/powerpoint/2010/main" val="2935980873"/>
      </p:ext>
    </p:extLst>
  </p:cSld>
  <p:clrMapOvr>
    <a:masterClrMapping/>
  </p:clrMapOvr>
  <p:transition spd="slow">
    <p:cov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124744"/>
            <a:ext cx="7200800"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19012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5" algn="ctr" rtl="0">
              <a:spcBef>
                <a:spcPct val="0"/>
              </a:spcBef>
            </a:pPr>
            <a:r>
              <a:rPr lang="tr-TR" sz="4800" dirty="0"/>
              <a:t>Palet</a:t>
            </a:r>
            <a:r>
              <a:rPr lang="tr-TR" b="1" dirty="0"/>
              <a:t/>
            </a:r>
            <a:br>
              <a:rPr lang="tr-TR" b="1" dirty="0"/>
            </a:br>
            <a:endParaRPr lang="tr-TR" dirty="0"/>
          </a:p>
        </p:txBody>
      </p:sp>
      <p:sp>
        <p:nvSpPr>
          <p:cNvPr id="3" name="İçerik Yer Tutucusu 2"/>
          <p:cNvSpPr>
            <a:spLocks noGrp="1"/>
          </p:cNvSpPr>
          <p:nvPr>
            <p:ph idx="1"/>
          </p:nvPr>
        </p:nvSpPr>
        <p:spPr/>
        <p:txBody>
          <a:bodyPr>
            <a:normAutofit/>
          </a:bodyPr>
          <a:lstStyle/>
          <a:p>
            <a:r>
              <a:rPr lang="tr-TR" dirty="0"/>
              <a:t>Paletler, birçok kutuyu, balyayı aynı anda taşımak için dizayn edilmiştir. Bir palet üzerindeki istifli yükü ile birleştirilmiş yük olarak adlandırılır. Paletler genel olarak ağaçtan, çelikten veya plastikten yapılır. Ağaç paletler birkaç kiriş üzerinde düz bir yüzey meydana getirecek şekilde imal edilir. Paletlerin toplam yüksekliği, 10-15 cm kadardır. Bir palet iki yüz arasında bulunan destek takozlar, </a:t>
            </a:r>
            <a:r>
              <a:rPr lang="tr-TR" dirty="0" err="1"/>
              <a:t>forklift</a:t>
            </a:r>
            <a:r>
              <a:rPr lang="tr-TR" dirty="0"/>
              <a:t> çatallarının araya girmesini sağlar. </a:t>
            </a:r>
          </a:p>
        </p:txBody>
      </p:sp>
    </p:spTree>
    <p:extLst>
      <p:ext uri="{BB962C8B-B14F-4D97-AF65-F5344CB8AC3E}">
        <p14:creationId xmlns:p14="http://schemas.microsoft.com/office/powerpoint/2010/main" val="37670692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C:\Users\ACER\Desktop\in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80728"/>
            <a:ext cx="3312368" cy="157162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ACER\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936946"/>
            <a:ext cx="3672408" cy="151447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ACER\Desktop\images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3" y="3331451"/>
            <a:ext cx="5040560" cy="2545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03796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13184" y="476672"/>
            <a:ext cx="8229600" cy="1143000"/>
          </a:xfrm>
        </p:spPr>
        <p:txBody>
          <a:bodyPr/>
          <a:lstStyle/>
          <a:p>
            <a:pPr lvl="5" algn="ctr" rtl="0">
              <a:spcBef>
                <a:spcPct val="0"/>
              </a:spcBef>
            </a:pPr>
            <a:r>
              <a:rPr lang="tr-TR" sz="4800" dirty="0"/>
              <a:t>Vinç</a:t>
            </a:r>
            <a:r>
              <a:rPr lang="tr-TR" b="1" dirty="0"/>
              <a:t/>
            </a:r>
            <a:br>
              <a:rPr lang="tr-TR" b="1" dirty="0"/>
            </a:br>
            <a:endParaRPr lang="tr-TR" dirty="0"/>
          </a:p>
        </p:txBody>
      </p:sp>
      <p:sp>
        <p:nvSpPr>
          <p:cNvPr id="3" name="İçerik Yer Tutucusu 2"/>
          <p:cNvSpPr>
            <a:spLocks noGrp="1"/>
          </p:cNvSpPr>
          <p:nvPr>
            <p:ph idx="1"/>
          </p:nvPr>
        </p:nvSpPr>
        <p:spPr>
          <a:xfrm>
            <a:off x="467544" y="1628800"/>
            <a:ext cx="8229600" cy="4752528"/>
          </a:xfrm>
        </p:spPr>
        <p:txBody>
          <a:bodyPr/>
          <a:lstStyle/>
          <a:p>
            <a:r>
              <a:rPr lang="tr-TR" dirty="0"/>
              <a:t>Vinç, yükün dikey hareketini sağlayan bir kaldırma aracıdır. Malzemeleri ya da  yükleri kaldırma, yeni bir yöne dönerek veya hareket ederek aktarma, yerlerini değiştirme, yükleme, boşaltma işlerinde kullanılan makinelere vinç veya </a:t>
            </a:r>
            <a:r>
              <a:rPr lang="tr-TR" dirty="0" err="1"/>
              <a:t>crean</a:t>
            </a:r>
            <a:r>
              <a:rPr lang="tr-TR" dirty="0"/>
              <a:t>(</a:t>
            </a:r>
            <a:r>
              <a:rPr lang="tr-TR" dirty="0" err="1"/>
              <a:t>kreyn</a:t>
            </a:r>
            <a:r>
              <a:rPr lang="tr-TR" dirty="0"/>
              <a:t>) denilmektedir</a:t>
            </a:r>
            <a:r>
              <a:rPr lang="tr-TR" dirty="0" smtClean="0"/>
              <a:t>.</a:t>
            </a:r>
          </a:p>
          <a:p>
            <a:endParaRPr lang="tr-TR" dirty="0"/>
          </a:p>
          <a:p>
            <a:endParaRPr lang="tr-TR" dirty="0"/>
          </a:p>
        </p:txBody>
      </p:sp>
      <p:pic>
        <p:nvPicPr>
          <p:cNvPr id="4" name="image20.png"/>
          <p:cNvPicPr/>
          <p:nvPr/>
        </p:nvPicPr>
        <p:blipFill>
          <a:blip r:embed="rId2" cstate="print"/>
          <a:stretch>
            <a:fillRect/>
          </a:stretch>
        </p:blipFill>
        <p:spPr>
          <a:xfrm>
            <a:off x="1259632" y="4437112"/>
            <a:ext cx="6336704" cy="2088232"/>
          </a:xfrm>
          <a:prstGeom prst="rect">
            <a:avLst/>
          </a:prstGeom>
        </p:spPr>
      </p:pic>
    </p:spTree>
    <p:extLst>
      <p:ext uri="{BB962C8B-B14F-4D97-AF65-F5344CB8AC3E}">
        <p14:creationId xmlns:p14="http://schemas.microsoft.com/office/powerpoint/2010/main" val="3394480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147248" cy="5544616"/>
          </a:xfrm>
        </p:spPr>
        <p:txBody>
          <a:bodyPr/>
          <a:lstStyle/>
          <a:p>
            <a:r>
              <a:rPr lang="tr-TR" dirty="0"/>
              <a:t>Sevk emri planlanmadan önce simülasyon amaçlı fiktif emirler yaratılarak ortaya çıkacak sonuç izlenebilir. Buna göre toplama elemanı gereksinimi, süresi, büyüklüğü tahmin edilebilir</a:t>
            </a:r>
            <a:r>
              <a:rPr lang="tr-TR" dirty="0" smtClean="0"/>
              <a:t>.</a:t>
            </a:r>
          </a:p>
          <a:p>
            <a:endParaRPr lang="tr-TR" dirty="0"/>
          </a:p>
          <a:p>
            <a:endParaRPr lang="tr-TR" dirty="0"/>
          </a:p>
        </p:txBody>
      </p:sp>
      <p:pic>
        <p:nvPicPr>
          <p:cNvPr id="4" name="image1.png"/>
          <p:cNvPicPr/>
          <p:nvPr/>
        </p:nvPicPr>
        <p:blipFill>
          <a:blip r:embed="rId2" cstate="print"/>
          <a:stretch>
            <a:fillRect/>
          </a:stretch>
        </p:blipFill>
        <p:spPr>
          <a:xfrm>
            <a:off x="827584" y="3068960"/>
            <a:ext cx="7488832" cy="3384376"/>
          </a:xfrm>
          <a:prstGeom prst="rect">
            <a:avLst/>
          </a:prstGeom>
        </p:spPr>
      </p:pic>
    </p:spTree>
    <p:extLst>
      <p:ext uri="{BB962C8B-B14F-4D97-AF65-F5344CB8AC3E}">
        <p14:creationId xmlns:p14="http://schemas.microsoft.com/office/powerpoint/2010/main" val="30553851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4800" dirty="0">
                <a:solidFill>
                  <a:schemeClr val="tx1"/>
                </a:solidFill>
              </a:rPr>
              <a:t>SEVKİYAT</a:t>
            </a:r>
          </a:p>
        </p:txBody>
      </p:sp>
      <p:sp>
        <p:nvSpPr>
          <p:cNvPr id="3" name="İçerik Yer Tutucusu 2"/>
          <p:cNvSpPr>
            <a:spLocks noGrp="1"/>
          </p:cNvSpPr>
          <p:nvPr>
            <p:ph idx="1"/>
          </p:nvPr>
        </p:nvSpPr>
        <p:spPr>
          <a:xfrm>
            <a:off x="457200" y="2060848"/>
            <a:ext cx="8229600" cy="4263752"/>
          </a:xfrm>
        </p:spPr>
        <p:txBody>
          <a:bodyPr>
            <a:normAutofit lnSpcReduction="10000"/>
          </a:bodyPr>
          <a:lstStyle/>
          <a:p>
            <a:r>
              <a:rPr lang="tr-TR" sz="3200" dirty="0"/>
              <a:t>Güvenilir olmayan bir sevkiyat sistemi, taşıma maliyetlerinin artmasına neden olacaktır. Tutarlı bir sevkiyat performansının tutturulması yönetimin göstereceği çaba ve alacağı kararlara bağlıdır. Sevkiyat sırasında rota optimizasyonu yapılması ve araç takip sisteminin uygulanması, sevkiyat sisteminin başarısını arttıracaktır.</a:t>
            </a:r>
          </a:p>
          <a:p>
            <a:endParaRPr lang="tr-TR" dirty="0"/>
          </a:p>
        </p:txBody>
      </p:sp>
    </p:spTree>
    <p:extLst>
      <p:ext uri="{BB962C8B-B14F-4D97-AF65-F5344CB8AC3E}">
        <p14:creationId xmlns:p14="http://schemas.microsoft.com/office/powerpoint/2010/main" val="17305727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76672"/>
            <a:ext cx="8229600" cy="1143000"/>
          </a:xfrm>
        </p:spPr>
        <p:txBody>
          <a:bodyPr>
            <a:normAutofit/>
          </a:bodyPr>
          <a:lstStyle/>
          <a:p>
            <a:pPr algn="ctr"/>
            <a:r>
              <a:rPr lang="tr-TR" sz="4800" dirty="0">
                <a:solidFill>
                  <a:schemeClr val="tx1"/>
                </a:solidFill>
              </a:rPr>
              <a:t>Sevkiyat Öncesi Kontrol </a:t>
            </a:r>
          </a:p>
        </p:txBody>
      </p:sp>
      <p:sp>
        <p:nvSpPr>
          <p:cNvPr id="3" name="İçerik Yer Tutucusu 2"/>
          <p:cNvSpPr>
            <a:spLocks noGrp="1"/>
          </p:cNvSpPr>
          <p:nvPr>
            <p:ph idx="1"/>
          </p:nvPr>
        </p:nvSpPr>
        <p:spPr/>
        <p:txBody>
          <a:bodyPr>
            <a:normAutofit lnSpcReduction="10000"/>
          </a:bodyPr>
          <a:lstStyle/>
          <a:p>
            <a:r>
              <a:rPr lang="tr-TR" sz="3200" dirty="0"/>
              <a:t>Sevkiyat işlemi gerçekleştirilmeden önce, sevkiyat kontrolü yapılması gerekir. Çıkış işlemleri öncesinde, sevk edilecek malların bilgisi bilgisayardan el terminali üzerine aktarılır. Her okutulan barkod bilgisi, tanımlanmış sevk kuralları ile ( sevk listesinde olup olmadığı, planlanan sevkiyat adedine uygun yükleme yapılıp yapılmadığı vb. ) kontrol edilir.</a:t>
            </a:r>
          </a:p>
          <a:p>
            <a:endParaRPr lang="tr-TR" dirty="0"/>
          </a:p>
        </p:txBody>
      </p:sp>
    </p:spTree>
    <p:extLst>
      <p:ext uri="{BB962C8B-B14F-4D97-AF65-F5344CB8AC3E}">
        <p14:creationId xmlns:p14="http://schemas.microsoft.com/office/powerpoint/2010/main" val="324583999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2" algn="ctr" rtl="0">
              <a:spcBef>
                <a:spcPct val="0"/>
              </a:spcBef>
            </a:pPr>
            <a:r>
              <a:rPr lang="tr-TR" sz="4800" dirty="0"/>
              <a:t>Rota Optimizasyonu</a:t>
            </a:r>
            <a:r>
              <a:rPr lang="tr-TR" b="1" dirty="0"/>
              <a:t/>
            </a:r>
            <a:br>
              <a:rPr lang="tr-TR" b="1" dirty="0"/>
            </a:br>
            <a:endParaRPr lang="tr-TR" dirty="0"/>
          </a:p>
        </p:txBody>
      </p:sp>
      <p:sp>
        <p:nvSpPr>
          <p:cNvPr id="3" name="İçerik Yer Tutucusu 2"/>
          <p:cNvSpPr>
            <a:spLocks noGrp="1"/>
          </p:cNvSpPr>
          <p:nvPr>
            <p:ph idx="1"/>
          </p:nvPr>
        </p:nvSpPr>
        <p:spPr/>
        <p:txBody>
          <a:bodyPr/>
          <a:lstStyle/>
          <a:p>
            <a:r>
              <a:rPr lang="tr-TR" dirty="0"/>
              <a:t>Rota optimizasyonu, “en uygun yolun seçilmesi” ya da “en uygun rotanın oluşturulması” anlamına gelmektedir. Bilgisayar ortamında oluşturulmuş haritaların gösterimi üzerinde, araç, müşteri ve depo yerleşim ve sipariş bilgilerine göre dağıtım amaçlı en uygun, en kısa, en hızlı varılabilecek yolun ortaya çıkarılması sistemidir.</a:t>
            </a:r>
          </a:p>
          <a:p>
            <a:endParaRPr lang="tr-TR" dirty="0"/>
          </a:p>
        </p:txBody>
      </p:sp>
    </p:spTree>
    <p:extLst>
      <p:ext uri="{BB962C8B-B14F-4D97-AF65-F5344CB8AC3E}">
        <p14:creationId xmlns:p14="http://schemas.microsoft.com/office/powerpoint/2010/main" val="226961644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196752"/>
            <a:ext cx="6336841"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57058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404664"/>
            <a:ext cx="8229600" cy="1143000"/>
          </a:xfrm>
        </p:spPr>
        <p:txBody>
          <a:bodyPr>
            <a:normAutofit/>
          </a:bodyPr>
          <a:lstStyle/>
          <a:p>
            <a:pPr lvl="2" algn="ctr"/>
            <a:r>
              <a:rPr lang="tr-TR" sz="4800" dirty="0"/>
              <a:t>Araç Takip Sistemi</a:t>
            </a:r>
          </a:p>
        </p:txBody>
      </p:sp>
      <p:sp>
        <p:nvSpPr>
          <p:cNvPr id="3" name="İçerik Yer Tutucusu 2"/>
          <p:cNvSpPr>
            <a:spLocks noGrp="1"/>
          </p:cNvSpPr>
          <p:nvPr>
            <p:ph idx="1"/>
          </p:nvPr>
        </p:nvSpPr>
        <p:spPr>
          <a:xfrm>
            <a:off x="457200" y="1600200"/>
            <a:ext cx="8229600" cy="4997152"/>
          </a:xfrm>
        </p:spPr>
        <p:txBody>
          <a:bodyPr/>
          <a:lstStyle/>
          <a:p>
            <a:r>
              <a:rPr lang="tr-TR" dirty="0"/>
              <a:t>Araç takip sistemleri çoğunlukla web tabanlı programlardır. Sisteme internet erişimi olan bilgisayarlar ile giriş yapılabilmektedir. Kullanıcı oluşturduğu şifre ile haritaya bağlanıp araçları sürekli olarak takip edip yönlendirebilmektedir.</a:t>
            </a:r>
          </a:p>
          <a:p>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581128"/>
            <a:ext cx="6048672"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9622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836712"/>
            <a:ext cx="8229600" cy="5289451"/>
          </a:xfrm>
        </p:spPr>
        <p:txBody>
          <a:bodyPr/>
          <a:lstStyle/>
          <a:p>
            <a:r>
              <a:rPr lang="tr-TR" dirty="0"/>
              <a:t>Ayrıca araçların o anda ya da geçmişe dönük olarak öğrenilmek istenen zaman dilimi içinde nerede oldukları görülebilmektedir. Araçların hız, mesafe, bekleme süreleri ve yerleri gibi pek çok detay rapora bu sistem sayesinde ulaşmak mümkün olmaktadır.</a:t>
            </a:r>
          </a:p>
          <a:p>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717032"/>
            <a:ext cx="712879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77444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pPr algn="ctr"/>
            <a:r>
              <a:rPr lang="tr-TR" sz="4800" smtClean="0"/>
              <a:t>TEŞEKKÜRLER</a:t>
            </a:r>
            <a:endParaRPr lang="tr-TR" sz="4800" dirty="0"/>
          </a:p>
        </p:txBody>
      </p:sp>
    </p:spTree>
    <p:extLst>
      <p:ext uri="{BB962C8B-B14F-4D97-AF65-F5344CB8AC3E}">
        <p14:creationId xmlns:p14="http://schemas.microsoft.com/office/powerpoint/2010/main" val="31930197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136501"/>
            <a:ext cx="8229600" cy="5721499"/>
          </a:xfrm>
        </p:spPr>
        <p:txBody>
          <a:bodyPr/>
          <a:lstStyle/>
          <a:p>
            <a:r>
              <a:rPr lang="tr-TR" sz="3200" dirty="0"/>
              <a:t>Planlama işlemi sırasında önce sevk emri bazında rezervasyonlar stok miktarı kadar yapılır, daha sonra bu rezervasyonlar toplama şekline ve sıralamasına göre adreslere bölüştürülerek çıkış emirleri yaratılır. Palet ile yapılacak toplamalar “palet”, koli ile  yapılacak toplamalar “koli”, stok birimi cinsinden yapılacak toplamalar “parça” tipi emir olarak yaratılır.</a:t>
            </a:r>
          </a:p>
          <a:p>
            <a:endParaRPr lang="tr-TR" dirty="0"/>
          </a:p>
        </p:txBody>
      </p:sp>
    </p:spTree>
    <p:extLst>
      <p:ext uri="{BB962C8B-B14F-4D97-AF65-F5344CB8AC3E}">
        <p14:creationId xmlns:p14="http://schemas.microsoft.com/office/powerpoint/2010/main" val="2529389236"/>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91264" cy="5616624"/>
          </a:xfrm>
        </p:spPr>
        <p:txBody>
          <a:bodyPr>
            <a:normAutofit/>
          </a:bodyPr>
          <a:lstStyle/>
          <a:p>
            <a:r>
              <a:rPr lang="tr-TR" dirty="0"/>
              <a:t>Lojistik firma, sevk talimatındaki bilgilere dayanarak dağıtım adreslerine ve taşınacak ürün tonajına (miktar, ağırlık, hacim) bağlı olarak öncelikle aşağıdaki  planları yapar</a:t>
            </a:r>
            <a:r>
              <a:rPr lang="tr-TR" dirty="0" smtClean="0"/>
              <a:t>.</a:t>
            </a:r>
            <a:endParaRPr lang="tr-TR" dirty="0"/>
          </a:p>
        </p:txBody>
      </p:sp>
      <p:pic>
        <p:nvPicPr>
          <p:cNvPr id="1026" name="Picture 2" descr="C:\Users\ACER\Desktop\nakliye_fiyati_hesaplama_yontemi_h1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924944"/>
            <a:ext cx="6336704" cy="3161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451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91264" cy="6120680"/>
          </a:xfrm>
        </p:spPr>
        <p:txBody>
          <a:bodyPr>
            <a:normAutofit lnSpcReduction="10000"/>
          </a:bodyPr>
          <a:lstStyle/>
          <a:p>
            <a:pPr lvl="3"/>
            <a:r>
              <a:rPr lang="tr-TR" sz="2200" dirty="0"/>
              <a:t>Araç seçimi</a:t>
            </a:r>
          </a:p>
          <a:p>
            <a:pPr lvl="3"/>
            <a:r>
              <a:rPr lang="tr-TR" sz="2200" dirty="0"/>
              <a:t>Araç adedinin belirlenmesi</a:t>
            </a:r>
          </a:p>
          <a:p>
            <a:pPr lvl="3"/>
            <a:r>
              <a:rPr lang="tr-TR" sz="2200" dirty="0"/>
              <a:t>Araç ve mallarla beraber bulunacak olan personelin seçimi ve adetlerinin belirlenmesi</a:t>
            </a:r>
          </a:p>
          <a:p>
            <a:pPr lvl="3"/>
            <a:r>
              <a:rPr lang="tr-TR" sz="2200" dirty="0"/>
              <a:t>Depo çıkışlarının planlanması</a:t>
            </a:r>
          </a:p>
          <a:p>
            <a:pPr lvl="3"/>
            <a:r>
              <a:rPr lang="tr-TR" sz="2200" dirty="0"/>
              <a:t>Depo sevkiyat ve mal kabul süreçlerinin tasarlanması</a:t>
            </a:r>
          </a:p>
          <a:p>
            <a:pPr lvl="3"/>
            <a:r>
              <a:rPr lang="tr-TR" sz="2200" dirty="0"/>
              <a:t>Elektronik donanım ve programlarının planlamaya olan etkilerinin belirlenmesi, araç takip sisteminin planlamaya verimlilik açısından sağladığı yararlar</a:t>
            </a:r>
          </a:p>
          <a:p>
            <a:pPr lvl="3"/>
            <a:r>
              <a:rPr lang="tr-TR" sz="2200" dirty="0"/>
              <a:t>Acil sevkiyat ve mal kabul prosedürlerinin hazırlanması</a:t>
            </a:r>
          </a:p>
          <a:p>
            <a:pPr lvl="3"/>
            <a:r>
              <a:rPr lang="tr-TR" sz="2200" dirty="0"/>
              <a:t>Satış sonrası hizmetler konusunda süreçlerin tasarlanması, olumsuz şartlarda neler yapılacağının belirlenmesi</a:t>
            </a:r>
          </a:p>
          <a:p>
            <a:pPr lvl="3"/>
            <a:r>
              <a:rPr lang="tr-TR" sz="2200" dirty="0"/>
              <a:t>Mal iadelerinin, mal değiştirmelerinin, sürecin tasarımları ve ölçümlemeleri</a:t>
            </a:r>
          </a:p>
          <a:p>
            <a:pPr lvl="3"/>
            <a:r>
              <a:rPr lang="tr-TR" sz="2200" dirty="0"/>
              <a:t>Süreç geliştirme çalışmaları, bu yolla zaman içinde verimliliklerin artırılarak kârın artırılması!</a:t>
            </a:r>
          </a:p>
          <a:p>
            <a:endParaRPr lang="tr-TR" dirty="0"/>
          </a:p>
        </p:txBody>
      </p:sp>
    </p:spTree>
    <p:extLst>
      <p:ext uri="{BB962C8B-B14F-4D97-AF65-F5344CB8AC3E}">
        <p14:creationId xmlns:p14="http://schemas.microsoft.com/office/powerpoint/2010/main" val="31464106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052736"/>
            <a:ext cx="8229600" cy="4525963"/>
          </a:xfrm>
        </p:spPr>
        <p:txBody>
          <a:bodyPr/>
          <a:lstStyle/>
          <a:p>
            <a:r>
              <a:rPr lang="tr-TR" dirty="0"/>
              <a:t>Bu planlama ile dağıtım faaliyetinin gerçekleşeceği süre ve taşımacılığın yapılacağı araç türü (kamyon, tanker vb.) belirlenir. Böylelikle dağıtımda gecikmelerin olması ve ürünün tonajına bağlı olarak maliyet artışlarının yaşanması önlenir. Amaç, ürünü zamanında sevk etmek ve müşteriye verilen sözü yerine getirmektir.</a:t>
            </a:r>
          </a:p>
          <a:p>
            <a:endParaRPr lang="tr-TR" dirty="0"/>
          </a:p>
        </p:txBody>
      </p:sp>
    </p:spTree>
    <p:extLst>
      <p:ext uri="{BB962C8B-B14F-4D97-AF65-F5344CB8AC3E}">
        <p14:creationId xmlns:p14="http://schemas.microsoft.com/office/powerpoint/2010/main" val="689098692"/>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Zengin">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122</TotalTime>
  <Words>2361</Words>
  <Application>Microsoft Office PowerPoint</Application>
  <PresentationFormat>Ekran Gösterisi (4:3)</PresentationFormat>
  <Paragraphs>107</Paragraphs>
  <Slides>56</Slides>
  <Notes>1</Notes>
  <HiddenSlides>0</HiddenSlides>
  <MMClips>0</MMClips>
  <ScaleCrop>false</ScaleCrop>
  <HeadingPairs>
    <vt:vector size="4" baseType="variant">
      <vt:variant>
        <vt:lpstr>Tema</vt:lpstr>
      </vt:variant>
      <vt:variant>
        <vt:i4>2</vt:i4>
      </vt:variant>
      <vt:variant>
        <vt:lpstr>Slayt Başlıkları</vt:lpstr>
      </vt:variant>
      <vt:variant>
        <vt:i4>56</vt:i4>
      </vt:variant>
    </vt:vector>
  </HeadingPairs>
  <TitlesOfParts>
    <vt:vector size="58" baseType="lpstr">
      <vt:lpstr>Zengin</vt:lpstr>
      <vt:lpstr>Üst Düzey</vt:lpstr>
      <vt:lpstr>      Bu proje Avrupa Birliği ve Türkiye Cumhuriyeti tarafından finanse edilmektedir. </vt:lpstr>
      <vt:lpstr>DAĞITIM PLANLAMASI </vt:lpstr>
      <vt:lpstr>1. SEVKİYAT PLANLAMA</vt:lpstr>
      <vt:lpstr>PowerPoint Sunusu</vt:lpstr>
      <vt:lpstr>PowerPoint Sunusu</vt:lpstr>
      <vt:lpstr>PowerPoint Sunusu</vt:lpstr>
      <vt:lpstr>PowerPoint Sunusu</vt:lpstr>
      <vt:lpstr>PowerPoint Sunusu</vt:lpstr>
      <vt:lpstr>PowerPoint Sunusu</vt:lpstr>
      <vt:lpstr>Sevkiyat Planında Şu Hususlara Önem Verilmelidir</vt:lpstr>
      <vt:lpstr>SEVK EMRİ</vt:lpstr>
      <vt:lpstr>Sevk Emrinin Uygulanması</vt:lpstr>
      <vt:lpstr>PowerPoint Sunusu</vt:lpstr>
      <vt:lpstr>PowerPoint Sunusu</vt:lpstr>
      <vt:lpstr>Sevk Talimatında Bulunması Gereken Bilgiler</vt:lpstr>
      <vt:lpstr>Ürünlerin Teslim Alınması ve Depolama </vt:lpstr>
      <vt:lpstr>PowerPoint Sunusu</vt:lpstr>
      <vt:lpstr>PowerPoint Sunusu</vt:lpstr>
      <vt:lpstr>PowerPoint Sunusu</vt:lpstr>
      <vt:lpstr>PowerPoint Sunusu</vt:lpstr>
      <vt:lpstr>PowerPoint Sunusu</vt:lpstr>
      <vt:lpstr>PowerPoint Sunusu</vt:lpstr>
      <vt:lpstr>Depodan Sipariş Toplama</vt:lpstr>
      <vt:lpstr>PowerPoint Sunusu</vt:lpstr>
      <vt:lpstr>PowerPoint Sunusu</vt:lpstr>
      <vt:lpstr>PowerPoint Sunusu</vt:lpstr>
      <vt:lpstr>PowerPoint Sunusu</vt:lpstr>
      <vt:lpstr>PowerPoint Sunusu</vt:lpstr>
      <vt:lpstr>Sevkiyat Süresini Planlama </vt:lpstr>
      <vt:lpstr>PowerPoint Sunusu</vt:lpstr>
      <vt:lpstr>Sevkiyat süresi planlanırken iki temel amaç hedeflenir </vt:lpstr>
      <vt:lpstr>Araç Türünü Planlama </vt:lpstr>
      <vt:lpstr>PowerPoint Sunusu</vt:lpstr>
      <vt:lpstr>PowerPoint Sunusu</vt:lpstr>
      <vt:lpstr>SON KONTROL VE YÜKLEME</vt:lpstr>
      <vt:lpstr>PowerPoint Sunusu</vt:lpstr>
      <vt:lpstr>PowerPoint Sunusu</vt:lpstr>
      <vt:lpstr>PowerPoint Sunusu</vt:lpstr>
      <vt:lpstr>YÜKLEME</vt:lpstr>
      <vt:lpstr>Rampa Yönetimi Yapmak </vt:lpstr>
      <vt:lpstr>PowerPoint Sunusu</vt:lpstr>
      <vt:lpstr>Yükleme Sırasında Kullanılan Araçlar </vt:lpstr>
      <vt:lpstr>Forklift </vt:lpstr>
      <vt:lpstr>PowerPoint Sunusu</vt:lpstr>
      <vt:lpstr>Transpalet </vt:lpstr>
      <vt:lpstr>PowerPoint Sunusu</vt:lpstr>
      <vt:lpstr>Palet </vt:lpstr>
      <vt:lpstr>PowerPoint Sunusu</vt:lpstr>
      <vt:lpstr>Vinç </vt:lpstr>
      <vt:lpstr>SEVKİYAT</vt:lpstr>
      <vt:lpstr>Sevkiyat Öncesi Kontrol </vt:lpstr>
      <vt:lpstr>Rota Optimizasyonu </vt:lpstr>
      <vt:lpstr>PowerPoint Sunusu</vt:lpstr>
      <vt:lpstr>Araç Takip Sistemi</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DAĞITIM PLANLAMASI</dc:title>
  <dc:creator>ACER</dc:creator>
  <cp:lastModifiedBy>Bilal Keskin</cp:lastModifiedBy>
  <cp:revision>20</cp:revision>
  <dcterms:created xsi:type="dcterms:W3CDTF">2016-03-30T22:17:41Z</dcterms:created>
  <dcterms:modified xsi:type="dcterms:W3CDTF">2016-04-24T07:36:03Z</dcterms:modified>
</cp:coreProperties>
</file>